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90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9DADE34-F944-4466-B29C-FE397792D527}">
          <p14:sldIdLst>
            <p14:sldId id="258"/>
          </p14:sldIdLst>
        </p14:section>
        <p14:section name="Main Content" id="{62AD08A3-DEA3-43F9-8EFC-DA68BF536178}">
          <p14:sldIdLst>
            <p14:sldId id="261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90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7"/>
    <a:srgbClr val="CBC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908" autoAdjust="0"/>
  </p:normalViewPr>
  <p:slideViewPr>
    <p:cSldViewPr snapToGrid="0">
      <p:cViewPr varScale="1">
        <p:scale>
          <a:sx n="92" d="100"/>
          <a:sy n="92" d="100"/>
        </p:scale>
        <p:origin x="64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4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NW%20ACG%20Template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65426170468187"/>
          <c:y val="6.9324324781753724E-2"/>
          <c:w val="0.59183673469387843"/>
          <c:h val="0.755635140121115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'[Chart in NW ACG Template]Standard 10,20'!$AN$1</c:f>
              <c:strCache>
                <c:ptCount val="1"/>
                <c:pt idx="0">
                  <c:v>Trip/minutes at 0Hz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'[Chart in NW ACG Template]Standard 10,20'!$AM$2:$AM$201</c:f>
              <c:numCache>
                <c:formatCode>0.00%</c:formatCode>
                <c:ptCount val="200"/>
                <c:pt idx="0">
                  <c:v>1.0000000000000011E-2</c:v>
                </c:pt>
                <c:pt idx="1">
                  <c:v>2.0000000000000021E-2</c:v>
                </c:pt>
                <c:pt idx="2">
                  <c:v>3.000000000000002E-2</c:v>
                </c:pt>
                <c:pt idx="3">
                  <c:v>4.0000000000000042E-2</c:v>
                </c:pt>
                <c:pt idx="4">
                  <c:v>5.0000000000000037E-2</c:v>
                </c:pt>
                <c:pt idx="5">
                  <c:v>6.0000000000000067E-2</c:v>
                </c:pt>
                <c:pt idx="6">
                  <c:v>7.0000000000000034E-2</c:v>
                </c:pt>
                <c:pt idx="7">
                  <c:v>8.0000000000000085E-2</c:v>
                </c:pt>
                <c:pt idx="8">
                  <c:v>9.0000000000000066E-2</c:v>
                </c:pt>
                <c:pt idx="9">
                  <c:v>0.10000000000000003</c:v>
                </c:pt>
                <c:pt idx="10">
                  <c:v>0.10999999999999999</c:v>
                </c:pt>
                <c:pt idx="11">
                  <c:v>0.12000000000000002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0.15000000000000013</c:v>
                </c:pt>
                <c:pt idx="15">
                  <c:v>0.16000000000000011</c:v>
                </c:pt>
                <c:pt idx="16">
                  <c:v>0.17</c:v>
                </c:pt>
                <c:pt idx="17">
                  <c:v>0.18000000000000016</c:v>
                </c:pt>
                <c:pt idx="18">
                  <c:v>0.19000000000000014</c:v>
                </c:pt>
                <c:pt idx="19">
                  <c:v>0.20000000000000004</c:v>
                </c:pt>
                <c:pt idx="20">
                  <c:v>0.21000000000000019</c:v>
                </c:pt>
                <c:pt idx="21">
                  <c:v>0.22000000000000017</c:v>
                </c:pt>
                <c:pt idx="22">
                  <c:v>0.23000000000000009</c:v>
                </c:pt>
                <c:pt idx="23">
                  <c:v>0.24000000000000021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0.29000000000000031</c:v>
                </c:pt>
                <c:pt idx="29">
                  <c:v>0.30000000000000032</c:v>
                </c:pt>
                <c:pt idx="30">
                  <c:v>0.31000000000000039</c:v>
                </c:pt>
                <c:pt idx="31">
                  <c:v>0.32000000000000045</c:v>
                </c:pt>
                <c:pt idx="32">
                  <c:v>0.33000000000000052</c:v>
                </c:pt>
                <c:pt idx="33">
                  <c:v>0.34000000000000047</c:v>
                </c:pt>
                <c:pt idx="34">
                  <c:v>0.35000000000000031</c:v>
                </c:pt>
                <c:pt idx="35">
                  <c:v>0.36000000000000032</c:v>
                </c:pt>
                <c:pt idx="36">
                  <c:v>0.37000000000000038</c:v>
                </c:pt>
                <c:pt idx="37">
                  <c:v>0.3800000000000005</c:v>
                </c:pt>
                <c:pt idx="38">
                  <c:v>0.39000000000000051</c:v>
                </c:pt>
                <c:pt idx="39">
                  <c:v>0.4000000000000003</c:v>
                </c:pt>
                <c:pt idx="40">
                  <c:v>0.41000000000000031</c:v>
                </c:pt>
                <c:pt idx="41">
                  <c:v>0.42000000000000032</c:v>
                </c:pt>
                <c:pt idx="42">
                  <c:v>0.43000000000000038</c:v>
                </c:pt>
                <c:pt idx="43">
                  <c:v>0.44000000000000045</c:v>
                </c:pt>
                <c:pt idx="44">
                  <c:v>0.45000000000000034</c:v>
                </c:pt>
                <c:pt idx="45">
                  <c:v>0.4600000000000003</c:v>
                </c:pt>
                <c:pt idx="46">
                  <c:v>0.47000000000000031</c:v>
                </c:pt>
                <c:pt idx="47">
                  <c:v>0.48000000000000032</c:v>
                </c:pt>
                <c:pt idx="48">
                  <c:v>0.49000000000000032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0.5400000000000007</c:v>
                </c:pt>
                <c:pt idx="54">
                  <c:v>0.5500000000000006</c:v>
                </c:pt>
                <c:pt idx="55">
                  <c:v>0.56000000000000061</c:v>
                </c:pt>
                <c:pt idx="56">
                  <c:v>0.57000000000000062</c:v>
                </c:pt>
                <c:pt idx="57">
                  <c:v>0.58000000000000063</c:v>
                </c:pt>
                <c:pt idx="58">
                  <c:v>0.59000000000000064</c:v>
                </c:pt>
                <c:pt idx="59">
                  <c:v>0.60000000000000064</c:v>
                </c:pt>
                <c:pt idx="60">
                  <c:v>0.61000000000000065</c:v>
                </c:pt>
                <c:pt idx="61">
                  <c:v>0.62000000000000088</c:v>
                </c:pt>
                <c:pt idx="62">
                  <c:v>0.630000000000001</c:v>
                </c:pt>
                <c:pt idx="63">
                  <c:v>0.64000000000000101</c:v>
                </c:pt>
                <c:pt idx="64">
                  <c:v>0.65000000000000113</c:v>
                </c:pt>
                <c:pt idx="65">
                  <c:v>0.66000000000000114</c:v>
                </c:pt>
                <c:pt idx="66">
                  <c:v>0.67000000000000104</c:v>
                </c:pt>
                <c:pt idx="67">
                  <c:v>0.68000000000000105</c:v>
                </c:pt>
                <c:pt idx="68">
                  <c:v>0.69000000000000106</c:v>
                </c:pt>
                <c:pt idx="69">
                  <c:v>0.70000000000000062</c:v>
                </c:pt>
                <c:pt idx="70">
                  <c:v>0.71000000000000063</c:v>
                </c:pt>
                <c:pt idx="71">
                  <c:v>0.72000000000000064</c:v>
                </c:pt>
                <c:pt idx="72">
                  <c:v>0.73000000000000065</c:v>
                </c:pt>
                <c:pt idx="73">
                  <c:v>0.74000000000000099</c:v>
                </c:pt>
                <c:pt idx="74">
                  <c:v>0.75000000000000111</c:v>
                </c:pt>
                <c:pt idx="75">
                  <c:v>0.76000000000000112</c:v>
                </c:pt>
                <c:pt idx="76">
                  <c:v>0.77000000000000068</c:v>
                </c:pt>
                <c:pt idx="77">
                  <c:v>0.78000000000000069</c:v>
                </c:pt>
                <c:pt idx="78">
                  <c:v>0.7900000000000007</c:v>
                </c:pt>
                <c:pt idx="79">
                  <c:v>0.8000000000000006</c:v>
                </c:pt>
                <c:pt idx="80">
                  <c:v>0.81000000000000061</c:v>
                </c:pt>
                <c:pt idx="81">
                  <c:v>0.82000000000000062</c:v>
                </c:pt>
                <c:pt idx="82">
                  <c:v>0.83000000000000063</c:v>
                </c:pt>
                <c:pt idx="83">
                  <c:v>0.84000000000000064</c:v>
                </c:pt>
                <c:pt idx="84">
                  <c:v>0.85000000000000064</c:v>
                </c:pt>
                <c:pt idx="85">
                  <c:v>0.86000000000000065</c:v>
                </c:pt>
                <c:pt idx="86">
                  <c:v>0.87000000000000111</c:v>
                </c:pt>
                <c:pt idx="87">
                  <c:v>0.88000000000000111</c:v>
                </c:pt>
                <c:pt idx="88">
                  <c:v>0.89000000000000112</c:v>
                </c:pt>
                <c:pt idx="89">
                  <c:v>0.90000000000000069</c:v>
                </c:pt>
                <c:pt idx="90">
                  <c:v>0.9100000000000007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0.97000000000000053</c:v>
                </c:pt>
                <c:pt idx="97">
                  <c:v>0.98000000000000054</c:v>
                </c:pt>
                <c:pt idx="98">
                  <c:v>0.99000000000000066</c:v>
                </c:pt>
                <c:pt idx="99">
                  <c:v>1.0000000000000007</c:v>
                </c:pt>
                <c:pt idx="100">
                  <c:v>1.0100000000000007</c:v>
                </c:pt>
                <c:pt idx="101">
                  <c:v>1.0200000000000007</c:v>
                </c:pt>
                <c:pt idx="102">
                  <c:v>1.0300000000000007</c:v>
                </c:pt>
                <c:pt idx="103">
                  <c:v>1.0400000000000007</c:v>
                </c:pt>
                <c:pt idx="104">
                  <c:v>1.0500000000000007</c:v>
                </c:pt>
                <c:pt idx="105">
                  <c:v>1.0600000000000007</c:v>
                </c:pt>
                <c:pt idx="106">
                  <c:v>1.0700000000000007</c:v>
                </c:pt>
                <c:pt idx="107">
                  <c:v>1.0800000000000007</c:v>
                </c:pt>
                <c:pt idx="108">
                  <c:v>1.0900000000000007</c:v>
                </c:pt>
                <c:pt idx="109">
                  <c:v>1.1000000000000019</c:v>
                </c:pt>
                <c:pt idx="110">
                  <c:v>1.1100000000000019</c:v>
                </c:pt>
                <c:pt idx="111">
                  <c:v>1.1200000000000019</c:v>
                </c:pt>
                <c:pt idx="112">
                  <c:v>1.1300000000000019</c:v>
                </c:pt>
                <c:pt idx="113">
                  <c:v>1.1400000000000019</c:v>
                </c:pt>
                <c:pt idx="114">
                  <c:v>1.1500000000000019</c:v>
                </c:pt>
                <c:pt idx="115">
                  <c:v>1.1600000000000019</c:v>
                </c:pt>
                <c:pt idx="116">
                  <c:v>1.1700000000000019</c:v>
                </c:pt>
                <c:pt idx="117">
                  <c:v>1.1800000000000019</c:v>
                </c:pt>
                <c:pt idx="118">
                  <c:v>1.1900000000000019</c:v>
                </c:pt>
                <c:pt idx="119">
                  <c:v>1.2000000000000008</c:v>
                </c:pt>
                <c:pt idx="120">
                  <c:v>1.2100000000000009</c:v>
                </c:pt>
                <c:pt idx="121">
                  <c:v>1.2200000000000009</c:v>
                </c:pt>
                <c:pt idx="122">
                  <c:v>1.2300000000000009</c:v>
                </c:pt>
                <c:pt idx="123">
                  <c:v>1.2400000000000009</c:v>
                </c:pt>
                <c:pt idx="124">
                  <c:v>1.2500000000000009</c:v>
                </c:pt>
                <c:pt idx="125">
                  <c:v>1.2600000000000009</c:v>
                </c:pt>
                <c:pt idx="126">
                  <c:v>1.2700000000000009</c:v>
                </c:pt>
                <c:pt idx="127">
                  <c:v>1.2800000000000009</c:v>
                </c:pt>
                <c:pt idx="128">
                  <c:v>1.2900000000000009</c:v>
                </c:pt>
                <c:pt idx="129">
                  <c:v>1.3000000000000009</c:v>
                </c:pt>
                <c:pt idx="130">
                  <c:v>1.3100000000000009</c:v>
                </c:pt>
                <c:pt idx="131">
                  <c:v>1.3200000000000021</c:v>
                </c:pt>
                <c:pt idx="132">
                  <c:v>1.3300000000000021</c:v>
                </c:pt>
                <c:pt idx="133">
                  <c:v>1.3400000000000021</c:v>
                </c:pt>
                <c:pt idx="134">
                  <c:v>1.3500000000000021</c:v>
                </c:pt>
                <c:pt idx="135">
                  <c:v>1.3600000000000021</c:v>
                </c:pt>
                <c:pt idx="136">
                  <c:v>1.3700000000000021</c:v>
                </c:pt>
                <c:pt idx="137">
                  <c:v>1.3800000000000021</c:v>
                </c:pt>
                <c:pt idx="138">
                  <c:v>1.3900000000000021</c:v>
                </c:pt>
                <c:pt idx="139">
                  <c:v>1.400000000000001</c:v>
                </c:pt>
                <c:pt idx="140">
                  <c:v>1.410000000000001</c:v>
                </c:pt>
                <c:pt idx="141">
                  <c:v>1.420000000000001</c:v>
                </c:pt>
                <c:pt idx="142">
                  <c:v>1.430000000000001</c:v>
                </c:pt>
                <c:pt idx="143">
                  <c:v>1.4400000000000011</c:v>
                </c:pt>
                <c:pt idx="144">
                  <c:v>1.4500000000000011</c:v>
                </c:pt>
                <c:pt idx="145">
                  <c:v>1.4600000000000011</c:v>
                </c:pt>
                <c:pt idx="146">
                  <c:v>1.4700000000000011</c:v>
                </c:pt>
                <c:pt idx="147">
                  <c:v>1.4800000000000011</c:v>
                </c:pt>
                <c:pt idx="148">
                  <c:v>1.4900000000000011</c:v>
                </c:pt>
                <c:pt idx="149">
                  <c:v>1.5000000000000011</c:v>
                </c:pt>
                <c:pt idx="150">
                  <c:v>1.5100000000000011</c:v>
                </c:pt>
                <c:pt idx="151">
                  <c:v>1.5200000000000011</c:v>
                </c:pt>
                <c:pt idx="152">
                  <c:v>1.5300000000000011</c:v>
                </c:pt>
                <c:pt idx="153">
                  <c:v>1.5400000000000011</c:v>
                </c:pt>
                <c:pt idx="154">
                  <c:v>1.550000000000002</c:v>
                </c:pt>
                <c:pt idx="155">
                  <c:v>1.5600000000000021</c:v>
                </c:pt>
                <c:pt idx="156">
                  <c:v>1.5700000000000021</c:v>
                </c:pt>
                <c:pt idx="157">
                  <c:v>1.5800000000000021</c:v>
                </c:pt>
                <c:pt idx="158">
                  <c:v>1.5900000000000021</c:v>
                </c:pt>
                <c:pt idx="159">
                  <c:v>1.6000000000000021</c:v>
                </c:pt>
                <c:pt idx="160">
                  <c:v>1.6100000000000021</c:v>
                </c:pt>
                <c:pt idx="161">
                  <c:v>1.6200000000000021</c:v>
                </c:pt>
                <c:pt idx="162">
                  <c:v>1.6300000000000021</c:v>
                </c:pt>
                <c:pt idx="163">
                  <c:v>1.6400000000000021</c:v>
                </c:pt>
                <c:pt idx="164">
                  <c:v>1.6500000000000021</c:v>
                </c:pt>
                <c:pt idx="165">
                  <c:v>1.6600000000000021</c:v>
                </c:pt>
                <c:pt idx="166">
                  <c:v>1.6700000000000021</c:v>
                </c:pt>
                <c:pt idx="167">
                  <c:v>1.6800000000000024</c:v>
                </c:pt>
                <c:pt idx="168">
                  <c:v>1.6900000000000024</c:v>
                </c:pt>
                <c:pt idx="169">
                  <c:v>1.7000000000000022</c:v>
                </c:pt>
                <c:pt idx="170">
                  <c:v>1.7100000000000022</c:v>
                </c:pt>
                <c:pt idx="171">
                  <c:v>1.7200000000000022</c:v>
                </c:pt>
                <c:pt idx="172">
                  <c:v>1.7300000000000024</c:v>
                </c:pt>
                <c:pt idx="173">
                  <c:v>1.7400000000000024</c:v>
                </c:pt>
                <c:pt idx="174">
                  <c:v>1.7500000000000024</c:v>
                </c:pt>
                <c:pt idx="175">
                  <c:v>1.7600000000000025</c:v>
                </c:pt>
                <c:pt idx="176">
                  <c:v>1.7700000000000027</c:v>
                </c:pt>
                <c:pt idx="177">
                  <c:v>1.7800000000000027</c:v>
                </c:pt>
                <c:pt idx="178">
                  <c:v>1.7900000000000027</c:v>
                </c:pt>
                <c:pt idx="179">
                  <c:v>1.800000000000002</c:v>
                </c:pt>
                <c:pt idx="180">
                  <c:v>1.8100000000000021</c:v>
                </c:pt>
                <c:pt idx="181">
                  <c:v>1.8200000000000021</c:v>
                </c:pt>
                <c:pt idx="182">
                  <c:v>1.8300000000000021</c:v>
                </c:pt>
                <c:pt idx="183">
                  <c:v>1.8400000000000021</c:v>
                </c:pt>
                <c:pt idx="184">
                  <c:v>1.8500000000000021</c:v>
                </c:pt>
                <c:pt idx="185">
                  <c:v>1.8600000000000021</c:v>
                </c:pt>
                <c:pt idx="186">
                  <c:v>1.8700000000000021</c:v>
                </c:pt>
                <c:pt idx="187">
                  <c:v>1.8800000000000021</c:v>
                </c:pt>
                <c:pt idx="188">
                  <c:v>1.8900000000000021</c:v>
                </c:pt>
                <c:pt idx="189">
                  <c:v>1.9000000000000017</c:v>
                </c:pt>
                <c:pt idx="190">
                  <c:v>1.9100000000000017</c:v>
                </c:pt>
                <c:pt idx="191">
                  <c:v>1.9200000000000017</c:v>
                </c:pt>
                <c:pt idx="192">
                  <c:v>1.9300000000000017</c:v>
                </c:pt>
                <c:pt idx="193">
                  <c:v>1.9400000000000017</c:v>
                </c:pt>
                <c:pt idx="194">
                  <c:v>1.9500000000000017</c:v>
                </c:pt>
                <c:pt idx="195">
                  <c:v>1.9600000000000017</c:v>
                </c:pt>
                <c:pt idx="196">
                  <c:v>1.9700000000000017</c:v>
                </c:pt>
                <c:pt idx="197">
                  <c:v>1.980000000000002</c:v>
                </c:pt>
                <c:pt idx="198">
                  <c:v>1.990000000000002</c:v>
                </c:pt>
                <c:pt idx="199">
                  <c:v>2.0000000000000013</c:v>
                </c:pt>
              </c:numCache>
            </c:numRef>
          </c:xVal>
          <c:yVal>
            <c:numRef>
              <c:f>'[Chart in NW ACG Template]Standard 10,20'!$AN$2:$AN$201</c:f>
              <c:numCache>
                <c:formatCode>General</c:formatCode>
                <c:ptCount val="200"/>
                <c:pt idx="66" formatCode="0.00">
                  <c:v>124.24321322890358</c:v>
                </c:pt>
                <c:pt idx="67" formatCode="0.00">
                  <c:v>69.384042215523394</c:v>
                </c:pt>
                <c:pt idx="68" formatCode="0.00">
                  <c:v>56.597166797215095</c:v>
                </c:pt>
                <c:pt idx="69" formatCode="0.00">
                  <c:v>49.13471545642588</c:v>
                </c:pt>
                <c:pt idx="70" formatCode="0.00">
                  <c:v>43.912776971198504</c:v>
                </c:pt>
                <c:pt idx="71" formatCode="0.00">
                  <c:v>39.931077637481195</c:v>
                </c:pt>
                <c:pt idx="72" formatCode="0.00">
                  <c:v>36.737193919708588</c:v>
                </c:pt>
                <c:pt idx="73" formatCode="0.00">
                  <c:v>34.087658576474716</c:v>
                </c:pt>
                <c:pt idx="74" formatCode="0.00">
                  <c:v>31.836326221685525</c:v>
                </c:pt>
                <c:pt idx="75" formatCode="0.00">
                  <c:v>29.88857607320875</c:v>
                </c:pt>
                <c:pt idx="76" formatCode="0.00">
                  <c:v>28.179638027733628</c:v>
                </c:pt>
                <c:pt idx="77" formatCode="0.00">
                  <c:v>26.663237299054408</c:v>
                </c:pt>
                <c:pt idx="78" formatCode="0.00">
                  <c:v>25.3051719287567</c:v>
                </c:pt>
                <c:pt idx="79" formatCode="0.00">
                  <c:v>24.079456086518665</c:v>
                </c:pt>
                <c:pt idx="80" formatCode="0.00">
                  <c:v>22.965889659024793</c:v>
                </c:pt>
                <c:pt idx="81" formatCode="0.00">
                  <c:v>21.948464557718321</c:v>
                </c:pt>
                <c:pt idx="82" formatCode="0.00">
                  <c:v>21.014284259566445</c:v>
                </c:pt>
                <c:pt idx="83" formatCode="0.00">
                  <c:v>20.152810209247615</c:v>
                </c:pt>
                <c:pt idx="84" formatCode="0.00">
                  <c:v>19.355323180739973</c:v>
                </c:pt>
                <c:pt idx="85" formatCode="0.00">
                  <c:v>18.614529987569274</c:v>
                </c:pt>
                <c:pt idx="86" formatCode="0.00">
                  <c:v>17.924270887811684</c:v>
                </c:pt>
                <c:pt idx="87" formatCode="0.00">
                  <c:v>17.279298257448271</c:v>
                </c:pt>
                <c:pt idx="88" formatCode="0.00">
                  <c:v>16.675106673335918</c:v>
                </c:pt>
                <c:pt idx="89" formatCode="0.00">
                  <c:v>16.107800716814271</c:v>
                </c:pt>
                <c:pt idx="90" formatCode="0.00">
                  <c:v>15.573990880889006</c:v>
                </c:pt>
                <c:pt idx="91" formatCode="0.00">
                  <c:v>15.070710707871811</c:v>
                </c:pt>
                <c:pt idx="92" formatCode="0.00">
                  <c:v>14.595350168514273</c:v>
                </c:pt>
                <c:pt idx="93" formatCode="0.00">
                  <c:v>14.145601609743107</c:v>
                </c:pt>
                <c:pt idx="94" formatCode="0.00">
                  <c:v>13.719415531790023</c:v>
                </c:pt>
                <c:pt idx="95" formatCode="0.00">
                  <c:v>13.314964127436593</c:v>
                </c:pt>
                <c:pt idx="96" formatCode="0.00">
                  <c:v>12.93061100602773</c:v>
                </c:pt>
                <c:pt idx="97" formatCode="0.00">
                  <c:v>12.564885886490359</c:v>
                </c:pt>
                <c:pt idx="98" formatCode="0.00">
                  <c:v>12.216463313456192</c:v>
                </c:pt>
                <c:pt idx="99" formatCode="0.00">
                  <c:v>11.884144654100821</c:v>
                </c:pt>
                <c:pt idx="100" formatCode="0.00">
                  <c:v>11.56684278827978</c:v>
                </c:pt>
                <c:pt idx="101" formatCode="0.00">
                  <c:v>11.263569023617039</c:v>
                </c:pt>
                <c:pt idx="102" formatCode="0.00">
                  <c:v>10.973421859470776</c:v>
                </c:pt>
                <c:pt idx="103" formatCode="0.00">
                  <c:v>10.695577295769665</c:v>
                </c:pt>
                <c:pt idx="104" formatCode="0.00">
                  <c:v>10.429280439420921</c:v>
                </c:pt>
                <c:pt idx="105" formatCode="0.00">
                  <c:v>10.173838205928856</c:v>
                </c:pt>
                <c:pt idx="106" formatCode="0.00">
                  <c:v>9.9286129497058511</c:v>
                </c:pt>
                <c:pt idx="107" formatCode="0.00">
                  <c:v>9.6930168853280598</c:v>
                </c:pt>
                <c:pt idx="108" formatCode="0.00">
                  <c:v>9.4665071852164004</c:v>
                </c:pt>
                <c:pt idx="109" formatCode="0.00">
                  <c:v>9.2485816580827933</c:v>
                </c:pt>
                <c:pt idx="110" formatCode="0.00">
                  <c:v>9.0387749278749059</c:v>
                </c:pt>
                <c:pt idx="111" formatCode="0.00">
                  <c:v>8.8366550455807698</c:v>
                </c:pt>
                <c:pt idx="112" formatCode="0.00">
                  <c:v>8.6418204766630726</c:v>
                </c:pt>
                <c:pt idx="113" formatCode="0.00">
                  <c:v>8.4538974155124045</c:v>
                </c:pt>
                <c:pt idx="114" formatCode="0.00">
                  <c:v>8.2725373854759479</c:v>
                </c:pt>
                <c:pt idx="115" formatCode="0.00">
                  <c:v>8.0974150890050236</c:v>
                </c:pt>
                <c:pt idx="116" formatCode="0.00">
                  <c:v>7.9282264774828901</c:v>
                </c:pt>
                <c:pt idx="117" formatCode="0.00">
                  <c:v>7.7646870145185076</c:v>
                </c:pt>
                <c:pt idx="118" formatCode="0.00">
                  <c:v>7.6065301100597305</c:v>
                </c:pt>
                <c:pt idx="119" formatCode="0.00">
                  <c:v>7.4535057057034573</c:v>
                </c:pt>
                <c:pt idx="120" formatCode="0.00">
                  <c:v>7.3053789941520071</c:v>
                </c:pt>
                <c:pt idx="121" formatCode="0.00">
                  <c:v>7.1619292579594021</c:v>
                </c:pt>
                <c:pt idx="122" formatCode="0.00">
                  <c:v>7.02294881458901</c:v>
                </c:pt>
                <c:pt idx="123" formatCode="0.00">
                  <c:v>6.8882420564155895</c:v>
                </c:pt>
                <c:pt idx="124" formatCode="0.00">
                  <c:v>6.7576245756926498</c:v>
                </c:pt>
                <c:pt idx="125" formatCode="0.00">
                  <c:v>6.6309223657031335</c:v>
                </c:pt>
                <c:pt idx="126" formatCode="0.00">
                  <c:v>6.5079710903481001</c:v>
                </c:pt>
                <c:pt idx="127" formatCode="0.00">
                  <c:v>6.3886154153272106</c:v>
                </c:pt>
                <c:pt idx="128" formatCode="0.00">
                  <c:v>6.27270839484689</c:v>
                </c:pt>
                <c:pt idx="129" formatCode="0.00">
                  <c:v>6.160110908473885</c:v>
                </c:pt>
                <c:pt idx="130" formatCode="0.00">
                  <c:v>6.0506911433480646</c:v>
                </c:pt>
                <c:pt idx="131" formatCode="0.00">
                  <c:v>5.9443241174893684</c:v>
                </c:pt>
                <c:pt idx="132" formatCode="0.00">
                  <c:v>5.8408912403928701</c:v>
                </c:pt>
                <c:pt idx="133" formatCode="0.00">
                  <c:v>5.7402799075075794</c:v>
                </c:pt>
                <c:pt idx="134" formatCode="0.00">
                  <c:v>5.6423831255502463</c:v>
                </c:pt>
                <c:pt idx="135" formatCode="0.00">
                  <c:v>5.547099165918624</c:v>
                </c:pt>
                <c:pt idx="136" formatCode="0.00">
                  <c:v>5.4543312437455818</c:v>
                </c:pt>
                <c:pt idx="137" formatCode="0.00">
                  <c:v>5.3639872203816914</c:v>
                </c:pt>
                <c:pt idx="138" formatCode="0.00">
                  <c:v>5.2759793273112958</c:v>
                </c:pt>
                <c:pt idx="139" formatCode="0.00">
                  <c:v>5.1902239097016833</c:v>
                </c:pt>
                <c:pt idx="140" formatCode="0.00">
                  <c:v>5.1066411879574138</c:v>
                </c:pt>
                <c:pt idx="141" formatCode="0.00">
                  <c:v>5.0251550358059696</c:v>
                </c:pt>
                <c:pt idx="142" formatCode="0.00">
                  <c:v>4.9456927735789424</c:v>
                </c:pt>
                <c:pt idx="143" formatCode="0.00">
                  <c:v>4.8681849754758382</c:v>
                </c:pt>
                <c:pt idx="144" formatCode="0.00">
                  <c:v>4.7925652897087145</c:v>
                </c:pt>
                <c:pt idx="145" formatCode="0.00">
                  <c:v>4.7187702705242263</c:v>
                </c:pt>
                <c:pt idx="146" formatCode="0.00">
                  <c:v>4.6467392211897458</c:v>
                </c:pt>
                <c:pt idx="147" formatCode="0.00">
                  <c:v>4.5764140471097541</c:v>
                </c:pt>
                <c:pt idx="148" formatCode="0.00">
                  <c:v>4.507739118311461</c:v>
                </c:pt>
                <c:pt idx="149" formatCode="0.00">
                  <c:v>4.4406611406036536</c:v>
                </c:pt>
                <c:pt idx="150" formatCode="0.00">
                  <c:v>4.3751290347720824</c:v>
                </c:pt>
                <c:pt idx="151" formatCode="0.00">
                  <c:v>4.3110938232277611</c:v>
                </c:pt>
                <c:pt idx="152" formatCode="0.00">
                  <c:v>4.2485085235730224</c:v>
                </c:pt>
                <c:pt idx="153" formatCode="0.00">
                  <c:v>4.187328048594094</c:v>
                </c:pt>
                <c:pt idx="154" formatCode="0.00">
                  <c:v>4.1275091122287488</c:v>
                </c:pt>
                <c:pt idx="155" formatCode="0.00">
                  <c:v>4.069010141093707</c:v>
                </c:pt>
                <c:pt idx="156" formatCode="0.00">
                  <c:v>4.0117911911893929</c:v>
                </c:pt>
                <c:pt idx="157" formatCode="0.00">
                  <c:v>3.9558138694298441</c:v>
                </c:pt>
                <c:pt idx="158" formatCode="0.00">
                  <c:v>3.9010412596726951</c:v>
                </c:pt>
                <c:pt idx="159" formatCode="0.00">
                  <c:v>3.8474378529491178</c:v>
                </c:pt>
                <c:pt idx="160" formatCode="0.00">
                  <c:v>3.794969481616743</c:v>
                </c:pt>
                <c:pt idx="161" formatCode="0.00">
                  <c:v>3.7436032571790401</c:v>
                </c:pt>
                <c:pt idx="162" formatCode="0.00">
                  <c:v>3.6933075115339609</c:v>
                </c:pt>
                <c:pt idx="163" formatCode="0.00">
                  <c:v>3.6440517414321709</c:v>
                </c:pt>
                <c:pt idx="164" formatCode="0.00">
                  <c:v>3.5958065559411287</c:v>
                </c:pt>
                <c:pt idx="165" formatCode="0.00">
                  <c:v>3.5485436267261221</c:v>
                </c:pt>
                <c:pt idx="166" formatCode="0.00">
                  <c:v>3.5022356409727791</c:v>
                </c:pt>
                <c:pt idx="167" formatCode="0.00">
                  <c:v>3.4568562567882095</c:v>
                </c:pt>
                <c:pt idx="168" formatCode="0.00">
                  <c:v>3.4123800609291997</c:v>
                </c:pt>
                <c:pt idx="169" formatCode="0.00">
                  <c:v>3.3687825287165523</c:v>
                </c:pt>
                <c:pt idx="170" formatCode="0.00">
                  <c:v>3.3260399860043321</c:v>
                </c:pt>
                <c:pt idx="171" formatCode="0.00">
                  <c:v>3.2841295730818412</c:v>
                </c:pt>
                <c:pt idx="172" formatCode="0.00">
                  <c:v>3.2430292103942646</c:v>
                </c:pt>
                <c:pt idx="173" formatCode="0.00">
                  <c:v>3.2027175659757985</c:v>
                </c:pt>
                <c:pt idx="174" formatCode="0.00">
                  <c:v>3.1631740244959419</c:v>
                </c:pt>
                <c:pt idx="175" formatCode="0.00">
                  <c:v>3.1243786578263433</c:v>
                </c:pt>
                <c:pt idx="176" formatCode="0.00">
                  <c:v>3.0863121970415772</c:v>
                </c:pt>
                <c:pt idx="177" formatCode="0.00">
                  <c:v>3.0489560057728151</c:v>
                </c:pt>
                <c:pt idx="178" formatCode="0.00">
                  <c:v>3.0122920548386696</c:v>
                </c:pt>
                <c:pt idx="179" formatCode="0.00">
                  <c:v>2.9763028980822348</c:v>
                </c:pt>
                <c:pt idx="180" formatCode="0.00">
                  <c:v>2.9409716493478255</c:v>
                </c:pt>
                <c:pt idx="181" formatCode="0.00">
                  <c:v>2.9062819605351997</c:v>
                </c:pt>
                <c:pt idx="182" formatCode="0.00">
                  <c:v>2.872218000672782</c:v>
                </c:pt>
                <c:pt idx="183" formatCode="0.00">
                  <c:v>2.8387644359550785</c:v>
                </c:pt>
                <c:pt idx="184" formatCode="0.00">
                  <c:v>2.8059064106928662</c:v>
                </c:pt>
                <c:pt idx="185" formatCode="0.00">
                  <c:v>2.7736295291277866</c:v>
                </c:pt>
                <c:pt idx="186" formatCode="0.00">
                  <c:v>2.7419198380659409</c:v>
                </c:pt>
                <c:pt idx="187" formatCode="0.00">
                  <c:v>2.7107638102877591</c:v>
                </c:pt>
                <c:pt idx="188" formatCode="0.00">
                  <c:v>2.6801483286940271</c:v>
                </c:pt>
                <c:pt idx="189" formatCode="0.00">
                  <c:v>2.6500606711501797</c:v>
                </c:pt>
                <c:pt idx="190" formatCode="0.00">
                  <c:v>2.6204884959933397</c:v>
                </c:pt>
                <c:pt idx="191" formatCode="0.00">
                  <c:v>2.5914198281685077</c:v>
                </c:pt>
                <c:pt idx="192" formatCode="0.00">
                  <c:v>2.5628430459623619</c:v>
                </c:pt>
                <c:pt idx="193" formatCode="0.00">
                  <c:v>2.5347468683047829</c:v>
                </c:pt>
                <c:pt idx="194" formatCode="0.00">
                  <c:v>2.507120342610103</c:v>
                </c:pt>
                <c:pt idx="195" formatCode="0.00">
                  <c:v>2.4799528331314096</c:v>
                </c:pt>
                <c:pt idx="196" formatCode="0.00">
                  <c:v>2.4532340098030461</c:v>
                </c:pt>
                <c:pt idx="197" formatCode="0.00">
                  <c:v>2.4269538375474351</c:v>
                </c:pt>
                <c:pt idx="198" formatCode="0.00">
                  <c:v>2.4011025660240484</c:v>
                </c:pt>
                <c:pt idx="199" formatCode="0.00">
                  <c:v>2.375670719799337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864-4C14-9390-3CA1B8D6C8B9}"/>
            </c:ext>
          </c:extLst>
        </c:ser>
        <c:ser>
          <c:idx val="1"/>
          <c:order val="1"/>
          <c:tx>
            <c:strRef>
              <c:f>'[Chart in NW ACG Template]Standard 10,20'!$AO$1</c:f>
              <c:strCache>
                <c:ptCount val="1"/>
                <c:pt idx="0">
                  <c:v>Trip/minutes at 6.7Hz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'[Chart in NW ACG Template]Standard 10,20'!$AM$2:$AM$201</c:f>
              <c:numCache>
                <c:formatCode>0.00%</c:formatCode>
                <c:ptCount val="200"/>
                <c:pt idx="0">
                  <c:v>1.0000000000000011E-2</c:v>
                </c:pt>
                <c:pt idx="1">
                  <c:v>2.0000000000000021E-2</c:v>
                </c:pt>
                <c:pt idx="2">
                  <c:v>3.000000000000002E-2</c:v>
                </c:pt>
                <c:pt idx="3">
                  <c:v>4.0000000000000042E-2</c:v>
                </c:pt>
                <c:pt idx="4">
                  <c:v>5.0000000000000037E-2</c:v>
                </c:pt>
                <c:pt idx="5">
                  <c:v>6.0000000000000067E-2</c:v>
                </c:pt>
                <c:pt idx="6">
                  <c:v>7.0000000000000034E-2</c:v>
                </c:pt>
                <c:pt idx="7">
                  <c:v>8.0000000000000085E-2</c:v>
                </c:pt>
                <c:pt idx="8">
                  <c:v>9.0000000000000066E-2</c:v>
                </c:pt>
                <c:pt idx="9">
                  <c:v>0.10000000000000003</c:v>
                </c:pt>
                <c:pt idx="10">
                  <c:v>0.10999999999999999</c:v>
                </c:pt>
                <c:pt idx="11">
                  <c:v>0.12000000000000002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0.15000000000000013</c:v>
                </c:pt>
                <c:pt idx="15">
                  <c:v>0.16000000000000011</c:v>
                </c:pt>
                <c:pt idx="16">
                  <c:v>0.17</c:v>
                </c:pt>
                <c:pt idx="17">
                  <c:v>0.18000000000000016</c:v>
                </c:pt>
                <c:pt idx="18">
                  <c:v>0.19000000000000014</c:v>
                </c:pt>
                <c:pt idx="19">
                  <c:v>0.20000000000000004</c:v>
                </c:pt>
                <c:pt idx="20">
                  <c:v>0.21000000000000019</c:v>
                </c:pt>
                <c:pt idx="21">
                  <c:v>0.22000000000000017</c:v>
                </c:pt>
                <c:pt idx="22">
                  <c:v>0.23000000000000009</c:v>
                </c:pt>
                <c:pt idx="23">
                  <c:v>0.24000000000000021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0.29000000000000031</c:v>
                </c:pt>
                <c:pt idx="29">
                  <c:v>0.30000000000000032</c:v>
                </c:pt>
                <c:pt idx="30">
                  <c:v>0.31000000000000039</c:v>
                </c:pt>
                <c:pt idx="31">
                  <c:v>0.32000000000000045</c:v>
                </c:pt>
                <c:pt idx="32">
                  <c:v>0.33000000000000052</c:v>
                </c:pt>
                <c:pt idx="33">
                  <c:v>0.34000000000000047</c:v>
                </c:pt>
                <c:pt idx="34">
                  <c:v>0.35000000000000031</c:v>
                </c:pt>
                <c:pt idx="35">
                  <c:v>0.36000000000000032</c:v>
                </c:pt>
                <c:pt idx="36">
                  <c:v>0.37000000000000038</c:v>
                </c:pt>
                <c:pt idx="37">
                  <c:v>0.3800000000000005</c:v>
                </c:pt>
                <c:pt idx="38">
                  <c:v>0.39000000000000051</c:v>
                </c:pt>
                <c:pt idx="39">
                  <c:v>0.4000000000000003</c:v>
                </c:pt>
                <c:pt idx="40">
                  <c:v>0.41000000000000031</c:v>
                </c:pt>
                <c:pt idx="41">
                  <c:v>0.42000000000000032</c:v>
                </c:pt>
                <c:pt idx="42">
                  <c:v>0.43000000000000038</c:v>
                </c:pt>
                <c:pt idx="43">
                  <c:v>0.44000000000000045</c:v>
                </c:pt>
                <c:pt idx="44">
                  <c:v>0.45000000000000034</c:v>
                </c:pt>
                <c:pt idx="45">
                  <c:v>0.4600000000000003</c:v>
                </c:pt>
                <c:pt idx="46">
                  <c:v>0.47000000000000031</c:v>
                </c:pt>
                <c:pt idx="47">
                  <c:v>0.48000000000000032</c:v>
                </c:pt>
                <c:pt idx="48">
                  <c:v>0.49000000000000032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0.5400000000000007</c:v>
                </c:pt>
                <c:pt idx="54">
                  <c:v>0.5500000000000006</c:v>
                </c:pt>
                <c:pt idx="55">
                  <c:v>0.56000000000000061</c:v>
                </c:pt>
                <c:pt idx="56">
                  <c:v>0.57000000000000062</c:v>
                </c:pt>
                <c:pt idx="57">
                  <c:v>0.58000000000000063</c:v>
                </c:pt>
                <c:pt idx="58">
                  <c:v>0.59000000000000064</c:v>
                </c:pt>
                <c:pt idx="59">
                  <c:v>0.60000000000000064</c:v>
                </c:pt>
                <c:pt idx="60">
                  <c:v>0.61000000000000065</c:v>
                </c:pt>
                <c:pt idx="61">
                  <c:v>0.62000000000000088</c:v>
                </c:pt>
                <c:pt idx="62">
                  <c:v>0.630000000000001</c:v>
                </c:pt>
                <c:pt idx="63">
                  <c:v>0.64000000000000101</c:v>
                </c:pt>
                <c:pt idx="64">
                  <c:v>0.65000000000000113</c:v>
                </c:pt>
                <c:pt idx="65">
                  <c:v>0.66000000000000114</c:v>
                </c:pt>
                <c:pt idx="66">
                  <c:v>0.67000000000000104</c:v>
                </c:pt>
                <c:pt idx="67">
                  <c:v>0.68000000000000105</c:v>
                </c:pt>
                <c:pt idx="68">
                  <c:v>0.69000000000000106</c:v>
                </c:pt>
                <c:pt idx="69">
                  <c:v>0.70000000000000062</c:v>
                </c:pt>
                <c:pt idx="70">
                  <c:v>0.71000000000000063</c:v>
                </c:pt>
                <c:pt idx="71">
                  <c:v>0.72000000000000064</c:v>
                </c:pt>
                <c:pt idx="72">
                  <c:v>0.73000000000000065</c:v>
                </c:pt>
                <c:pt idx="73">
                  <c:v>0.74000000000000099</c:v>
                </c:pt>
                <c:pt idx="74">
                  <c:v>0.75000000000000111</c:v>
                </c:pt>
                <c:pt idx="75">
                  <c:v>0.76000000000000112</c:v>
                </c:pt>
                <c:pt idx="76">
                  <c:v>0.77000000000000068</c:v>
                </c:pt>
                <c:pt idx="77">
                  <c:v>0.78000000000000069</c:v>
                </c:pt>
                <c:pt idx="78">
                  <c:v>0.7900000000000007</c:v>
                </c:pt>
                <c:pt idx="79">
                  <c:v>0.8000000000000006</c:v>
                </c:pt>
                <c:pt idx="80">
                  <c:v>0.81000000000000061</c:v>
                </c:pt>
                <c:pt idx="81">
                  <c:v>0.82000000000000062</c:v>
                </c:pt>
                <c:pt idx="82">
                  <c:v>0.83000000000000063</c:v>
                </c:pt>
                <c:pt idx="83">
                  <c:v>0.84000000000000064</c:v>
                </c:pt>
                <c:pt idx="84">
                  <c:v>0.85000000000000064</c:v>
                </c:pt>
                <c:pt idx="85">
                  <c:v>0.86000000000000065</c:v>
                </c:pt>
                <c:pt idx="86">
                  <c:v>0.87000000000000111</c:v>
                </c:pt>
                <c:pt idx="87">
                  <c:v>0.88000000000000111</c:v>
                </c:pt>
                <c:pt idx="88">
                  <c:v>0.89000000000000112</c:v>
                </c:pt>
                <c:pt idx="89">
                  <c:v>0.90000000000000069</c:v>
                </c:pt>
                <c:pt idx="90">
                  <c:v>0.9100000000000007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0.97000000000000053</c:v>
                </c:pt>
                <c:pt idx="97">
                  <c:v>0.98000000000000054</c:v>
                </c:pt>
                <c:pt idx="98">
                  <c:v>0.99000000000000066</c:v>
                </c:pt>
                <c:pt idx="99">
                  <c:v>1.0000000000000007</c:v>
                </c:pt>
                <c:pt idx="100">
                  <c:v>1.0100000000000007</c:v>
                </c:pt>
                <c:pt idx="101">
                  <c:v>1.0200000000000007</c:v>
                </c:pt>
                <c:pt idx="102">
                  <c:v>1.0300000000000007</c:v>
                </c:pt>
                <c:pt idx="103">
                  <c:v>1.0400000000000007</c:v>
                </c:pt>
                <c:pt idx="104">
                  <c:v>1.0500000000000007</c:v>
                </c:pt>
                <c:pt idx="105">
                  <c:v>1.0600000000000007</c:v>
                </c:pt>
                <c:pt idx="106">
                  <c:v>1.0700000000000007</c:v>
                </c:pt>
                <c:pt idx="107">
                  <c:v>1.0800000000000007</c:v>
                </c:pt>
                <c:pt idx="108">
                  <c:v>1.0900000000000007</c:v>
                </c:pt>
                <c:pt idx="109">
                  <c:v>1.1000000000000019</c:v>
                </c:pt>
                <c:pt idx="110">
                  <c:v>1.1100000000000019</c:v>
                </c:pt>
                <c:pt idx="111">
                  <c:v>1.1200000000000019</c:v>
                </c:pt>
                <c:pt idx="112">
                  <c:v>1.1300000000000019</c:v>
                </c:pt>
                <c:pt idx="113">
                  <c:v>1.1400000000000019</c:v>
                </c:pt>
                <c:pt idx="114">
                  <c:v>1.1500000000000019</c:v>
                </c:pt>
                <c:pt idx="115">
                  <c:v>1.1600000000000019</c:v>
                </c:pt>
                <c:pt idx="116">
                  <c:v>1.1700000000000019</c:v>
                </c:pt>
                <c:pt idx="117">
                  <c:v>1.1800000000000019</c:v>
                </c:pt>
                <c:pt idx="118">
                  <c:v>1.1900000000000019</c:v>
                </c:pt>
                <c:pt idx="119">
                  <c:v>1.2000000000000008</c:v>
                </c:pt>
                <c:pt idx="120">
                  <c:v>1.2100000000000009</c:v>
                </c:pt>
                <c:pt idx="121">
                  <c:v>1.2200000000000009</c:v>
                </c:pt>
                <c:pt idx="122">
                  <c:v>1.2300000000000009</c:v>
                </c:pt>
                <c:pt idx="123">
                  <c:v>1.2400000000000009</c:v>
                </c:pt>
                <c:pt idx="124">
                  <c:v>1.2500000000000009</c:v>
                </c:pt>
                <c:pt idx="125">
                  <c:v>1.2600000000000009</c:v>
                </c:pt>
                <c:pt idx="126">
                  <c:v>1.2700000000000009</c:v>
                </c:pt>
                <c:pt idx="127">
                  <c:v>1.2800000000000009</c:v>
                </c:pt>
                <c:pt idx="128">
                  <c:v>1.2900000000000009</c:v>
                </c:pt>
                <c:pt idx="129">
                  <c:v>1.3000000000000009</c:v>
                </c:pt>
                <c:pt idx="130">
                  <c:v>1.3100000000000009</c:v>
                </c:pt>
                <c:pt idx="131">
                  <c:v>1.3200000000000021</c:v>
                </c:pt>
                <c:pt idx="132">
                  <c:v>1.3300000000000021</c:v>
                </c:pt>
                <c:pt idx="133">
                  <c:v>1.3400000000000021</c:v>
                </c:pt>
                <c:pt idx="134">
                  <c:v>1.3500000000000021</c:v>
                </c:pt>
                <c:pt idx="135">
                  <c:v>1.3600000000000021</c:v>
                </c:pt>
                <c:pt idx="136">
                  <c:v>1.3700000000000021</c:v>
                </c:pt>
                <c:pt idx="137">
                  <c:v>1.3800000000000021</c:v>
                </c:pt>
                <c:pt idx="138">
                  <c:v>1.3900000000000021</c:v>
                </c:pt>
                <c:pt idx="139">
                  <c:v>1.400000000000001</c:v>
                </c:pt>
                <c:pt idx="140">
                  <c:v>1.410000000000001</c:v>
                </c:pt>
                <c:pt idx="141">
                  <c:v>1.420000000000001</c:v>
                </c:pt>
                <c:pt idx="142">
                  <c:v>1.430000000000001</c:v>
                </c:pt>
                <c:pt idx="143">
                  <c:v>1.4400000000000011</c:v>
                </c:pt>
                <c:pt idx="144">
                  <c:v>1.4500000000000011</c:v>
                </c:pt>
                <c:pt idx="145">
                  <c:v>1.4600000000000011</c:v>
                </c:pt>
                <c:pt idx="146">
                  <c:v>1.4700000000000011</c:v>
                </c:pt>
                <c:pt idx="147">
                  <c:v>1.4800000000000011</c:v>
                </c:pt>
                <c:pt idx="148">
                  <c:v>1.4900000000000011</c:v>
                </c:pt>
                <c:pt idx="149">
                  <c:v>1.5000000000000011</c:v>
                </c:pt>
                <c:pt idx="150">
                  <c:v>1.5100000000000011</c:v>
                </c:pt>
                <c:pt idx="151">
                  <c:v>1.5200000000000011</c:v>
                </c:pt>
                <c:pt idx="152">
                  <c:v>1.5300000000000011</c:v>
                </c:pt>
                <c:pt idx="153">
                  <c:v>1.5400000000000011</c:v>
                </c:pt>
                <c:pt idx="154">
                  <c:v>1.550000000000002</c:v>
                </c:pt>
                <c:pt idx="155">
                  <c:v>1.5600000000000021</c:v>
                </c:pt>
                <c:pt idx="156">
                  <c:v>1.5700000000000021</c:v>
                </c:pt>
                <c:pt idx="157">
                  <c:v>1.5800000000000021</c:v>
                </c:pt>
                <c:pt idx="158">
                  <c:v>1.5900000000000021</c:v>
                </c:pt>
                <c:pt idx="159">
                  <c:v>1.6000000000000021</c:v>
                </c:pt>
                <c:pt idx="160">
                  <c:v>1.6100000000000021</c:v>
                </c:pt>
                <c:pt idx="161">
                  <c:v>1.6200000000000021</c:v>
                </c:pt>
                <c:pt idx="162">
                  <c:v>1.6300000000000021</c:v>
                </c:pt>
                <c:pt idx="163">
                  <c:v>1.6400000000000021</c:v>
                </c:pt>
                <c:pt idx="164">
                  <c:v>1.6500000000000021</c:v>
                </c:pt>
                <c:pt idx="165">
                  <c:v>1.6600000000000021</c:v>
                </c:pt>
                <c:pt idx="166">
                  <c:v>1.6700000000000021</c:v>
                </c:pt>
                <c:pt idx="167">
                  <c:v>1.6800000000000024</c:v>
                </c:pt>
                <c:pt idx="168">
                  <c:v>1.6900000000000024</c:v>
                </c:pt>
                <c:pt idx="169">
                  <c:v>1.7000000000000022</c:v>
                </c:pt>
                <c:pt idx="170">
                  <c:v>1.7100000000000022</c:v>
                </c:pt>
                <c:pt idx="171">
                  <c:v>1.7200000000000022</c:v>
                </c:pt>
                <c:pt idx="172">
                  <c:v>1.7300000000000024</c:v>
                </c:pt>
                <c:pt idx="173">
                  <c:v>1.7400000000000024</c:v>
                </c:pt>
                <c:pt idx="174">
                  <c:v>1.7500000000000024</c:v>
                </c:pt>
                <c:pt idx="175">
                  <c:v>1.7600000000000025</c:v>
                </c:pt>
                <c:pt idx="176">
                  <c:v>1.7700000000000027</c:v>
                </c:pt>
                <c:pt idx="177">
                  <c:v>1.7800000000000027</c:v>
                </c:pt>
                <c:pt idx="178">
                  <c:v>1.7900000000000027</c:v>
                </c:pt>
                <c:pt idx="179">
                  <c:v>1.800000000000002</c:v>
                </c:pt>
                <c:pt idx="180">
                  <c:v>1.8100000000000021</c:v>
                </c:pt>
                <c:pt idx="181">
                  <c:v>1.8200000000000021</c:v>
                </c:pt>
                <c:pt idx="182">
                  <c:v>1.8300000000000021</c:v>
                </c:pt>
                <c:pt idx="183">
                  <c:v>1.8400000000000021</c:v>
                </c:pt>
                <c:pt idx="184">
                  <c:v>1.8500000000000021</c:v>
                </c:pt>
                <c:pt idx="185">
                  <c:v>1.8600000000000021</c:v>
                </c:pt>
                <c:pt idx="186">
                  <c:v>1.8700000000000021</c:v>
                </c:pt>
                <c:pt idx="187">
                  <c:v>1.8800000000000021</c:v>
                </c:pt>
                <c:pt idx="188">
                  <c:v>1.8900000000000021</c:v>
                </c:pt>
                <c:pt idx="189">
                  <c:v>1.9000000000000017</c:v>
                </c:pt>
                <c:pt idx="190">
                  <c:v>1.9100000000000017</c:v>
                </c:pt>
                <c:pt idx="191">
                  <c:v>1.9200000000000017</c:v>
                </c:pt>
                <c:pt idx="192">
                  <c:v>1.9300000000000017</c:v>
                </c:pt>
                <c:pt idx="193">
                  <c:v>1.9400000000000017</c:v>
                </c:pt>
                <c:pt idx="194">
                  <c:v>1.9500000000000017</c:v>
                </c:pt>
                <c:pt idx="195">
                  <c:v>1.9600000000000017</c:v>
                </c:pt>
                <c:pt idx="196">
                  <c:v>1.9700000000000017</c:v>
                </c:pt>
                <c:pt idx="197">
                  <c:v>1.980000000000002</c:v>
                </c:pt>
                <c:pt idx="198">
                  <c:v>1.990000000000002</c:v>
                </c:pt>
                <c:pt idx="199">
                  <c:v>2.0000000000000013</c:v>
                </c:pt>
              </c:numCache>
            </c:numRef>
          </c:xVal>
          <c:yVal>
            <c:numRef>
              <c:f>'[Chart in NW ACG Template]Standard 10,20'!$AO$2:$AO$201</c:f>
              <c:numCache>
                <c:formatCode>General</c:formatCode>
                <c:ptCount val="200"/>
                <c:pt idx="74" formatCode="0.00">
                  <c:v>86.657606435266629</c:v>
                </c:pt>
                <c:pt idx="75" formatCode="0.00">
                  <c:v>55.855722968551618</c:v>
                </c:pt>
                <c:pt idx="76" formatCode="0.00">
                  <c:v>46.264849487071594</c:v>
                </c:pt>
                <c:pt idx="77" formatCode="0.00">
                  <c:v>40.501323946600628</c:v>
                </c:pt>
                <c:pt idx="78" formatCode="0.00">
                  <c:v>36.413859968213771</c:v>
                </c:pt>
                <c:pt idx="79" formatCode="0.00">
                  <c:v>33.271064666877244</c:v>
                </c:pt>
                <c:pt idx="80" formatCode="0.00">
                  <c:v>30.73478240599324</c:v>
                </c:pt>
                <c:pt idx="81" formatCode="0.00">
                  <c:v>28.620631425197836</c:v>
                </c:pt>
                <c:pt idx="82" formatCode="0.00">
                  <c:v>26.816947402464073</c:v>
                </c:pt>
                <c:pt idx="83" formatCode="0.00">
                  <c:v>25.25096590287988</c:v>
                </c:pt>
                <c:pt idx="84" formatCode="0.00">
                  <c:v>23.87263069146864</c:v>
                </c:pt>
                <c:pt idx="85" formatCode="0.00">
                  <c:v>22.646037498317874</c:v>
                </c:pt>
                <c:pt idx="86" formatCode="0.00">
                  <c:v>21.544562538720605</c:v>
                </c:pt>
                <c:pt idx="87" formatCode="0.00">
                  <c:v>20.547921708251501</c:v>
                </c:pt>
                <c:pt idx="88" formatCode="0.00">
                  <c:v>19.640309331037429</c:v>
                </c:pt>
                <c:pt idx="89" formatCode="0.00">
                  <c:v>18.80917327686775</c:v>
                </c:pt>
                <c:pt idx="90" formatCode="0.00">
                  <c:v>18.044381996763796</c:v>
                </c:pt>
                <c:pt idx="91" formatCode="0.00">
                  <c:v>17.337642016280675</c:v>
                </c:pt>
                <c:pt idx="92" formatCode="0.00">
                  <c:v>16.682080629092091</c:v>
                </c:pt>
                <c:pt idx="93" formatCode="0.00">
                  <c:v>16.071940581785956</c:v>
                </c:pt>
                <c:pt idx="94" formatCode="0.00">
                  <c:v>15.502352520076066</c:v>
                </c:pt>
                <c:pt idx="95" formatCode="0.00">
                  <c:v>14.969162582777656</c:v>
                </c:pt>
                <c:pt idx="96" formatCode="0.00">
                  <c:v>14.468799848450557</c:v>
                </c:pt>
                <c:pt idx="97" formatCode="0.00">
                  <c:v>13.998173070496483</c:v>
                </c:pt>
                <c:pt idx="98" formatCode="0.00">
                  <c:v>13.554589265596753</c:v>
                </c:pt>
                <c:pt idx="99" formatCode="0.00">
                  <c:v>13.135688833117268</c:v>
                </c:pt>
                <c:pt idx="100" formatCode="0.00">
                  <c:v>12.739393336432771</c:v>
                </c:pt>
                <c:pt idx="101" formatCode="0.00">
                  <c:v>12.36386309389867</c:v>
                </c:pt>
                <c:pt idx="102" formatCode="0.00">
                  <c:v>12.00746244962645</c:v>
                </c:pt>
                <c:pt idx="103" formatCode="0.00">
                  <c:v>11.66873111482008</c:v>
                </c:pt>
                <c:pt idx="104" formatCode="0.00">
                  <c:v>11.346360350502161</c:v>
                </c:pt>
                <c:pt idx="105" formatCode="0.00">
                  <c:v>11.039173043288997</c:v>
                </c:pt>
                <c:pt idx="106" formatCode="0.00">
                  <c:v>10.746106935692563</c:v>
                </c:pt>
                <c:pt idx="107" formatCode="0.00">
                  <c:v>10.466200430819686</c:v>
                </c:pt>
                <c:pt idx="108" formatCode="0.00">
                  <c:v>10.198580512062497</c:v>
                </c:pt>
                <c:pt idx="109" formatCode="0.00">
                  <c:v>9.9424524112176531</c:v>
                </c:pt>
                <c:pt idx="110" formatCode="0.00">
                  <c:v>9.6970907304752192</c:v>
                </c:pt>
                <c:pt idx="111" formatCode="0.00">
                  <c:v>9.4618317800000309</c:v>
                </c:pt>
                <c:pt idx="112" formatCode="0.00">
                  <c:v>9.2360669371489266</c:v>
                </c:pt>
                <c:pt idx="113" formatCode="0.00">
                  <c:v>9.0192368685115927</c:v>
                </c:pt>
                <c:pt idx="114" formatCode="0.00">
                  <c:v>8.8108264840141839</c:v>
                </c:pt>
                <c:pt idx="115" formatCode="0.00">
                  <c:v>8.6103605148548219</c:v>
                </c:pt>
                <c:pt idx="116" formatCode="0.00">
                  <c:v>8.4173996252409466</c:v>
                </c:pt>
                <c:pt idx="117" formatCode="0.00">
                  <c:v>8.2315369826848599</c:v>
                </c:pt>
                <c:pt idx="118" formatCode="0.00">
                  <c:v>8.0523952236891567</c:v>
                </c:pt>
                <c:pt idx="119" formatCode="0.00">
                  <c:v>7.8796237615647025</c:v>
                </c:pt>
                <c:pt idx="120" formatCode="0.00">
                  <c:v>7.7128963912978392</c:v>
                </c:pt>
                <c:pt idx="121" formatCode="0.00">
                  <c:v>7.5519091531549574</c:v>
                </c:pt>
                <c:pt idx="122" formatCode="0.00">
                  <c:v>7.3963784223463405</c:v>
                </c:pt>
                <c:pt idx="123" formatCode="0.00">
                  <c:v>7.2460391967791482</c:v>
                </c:pt>
                <c:pt idx="124" formatCode="0.00">
                  <c:v>7.1006435588773069</c:v>
                </c:pt>
                <c:pt idx="125" formatCode="0.00">
                  <c:v>6.9599592907708994</c:v>
                </c:pt>
                <c:pt idx="126" formatCode="0.00">
                  <c:v>6.8237686249667604</c:v>
                </c:pt>
                <c:pt idx="127" formatCode="0.00">
                  <c:v>6.6918671149943343</c:v>
                </c:pt>
                <c:pt idx="128" formatCode="0.00">
                  <c:v>6.5640626125473025</c:v>
                </c:pt>
                <c:pt idx="129" formatCode="0.00">
                  <c:v>6.4401743393717155</c:v>
                </c:pt>
                <c:pt idx="130" formatCode="0.00">
                  <c:v>6.3200320436316915</c:v>
                </c:pt>
                <c:pt idx="131" formatCode="0.00">
                  <c:v>6.2034752317561281</c:v>
                </c:pt>
                <c:pt idx="132" formatCode="0.00">
                  <c:v>6.0903524678642382</c:v>
                </c:pt>
                <c:pt idx="133" formatCode="0.00">
                  <c:v>5.9805207338136022</c:v>
                </c:pt>
                <c:pt idx="134" formatCode="0.00">
                  <c:v>5.8738448437327664</c:v>
                </c:pt>
                <c:pt idx="135" formatCode="0.00">
                  <c:v>5.7701969076111039</c:v>
                </c:pt>
                <c:pt idx="136" formatCode="0.00">
                  <c:v>5.6694558391364591</c:v>
                </c:pt>
                <c:pt idx="137" formatCode="0.00">
                  <c:v>5.5715069035106071</c:v>
                </c:pt>
                <c:pt idx="138" formatCode="0.00">
                  <c:v>5.4762413014433378</c:v>
                </c:pt>
                <c:pt idx="139" formatCode="0.00">
                  <c:v>5.3835557859393992</c:v>
                </c:pt>
                <c:pt idx="140" formatCode="0.00">
                  <c:v>5.2933523088544474</c:v>
                </c:pt>
                <c:pt idx="141" formatCode="0.00">
                  <c:v>5.205537694515149</c:v>
                </c:pt>
                <c:pt idx="142" formatCode="0.00">
                  <c:v>5.1200233379800375</c:v>
                </c:pt>
                <c:pt idx="143" formatCode="0.00">
                  <c:v>5.0367249257654603</c:v>
                </c:pt>
                <c:pt idx="144" formatCode="0.00">
                  <c:v>4.9555621770809495</c:v>
                </c:pt>
                <c:pt idx="145" formatCode="0.00">
                  <c:v>4.8764586038131581</c:v>
                </c:pt>
                <c:pt idx="146" formatCode="0.00">
                  <c:v>4.7993412876700434</c:v>
                </c:pt>
                <c:pt idx="147" formatCode="0.00">
                  <c:v>4.7241406730515765</c:v>
                </c:pt>
                <c:pt idx="148" formatCode="0.00">
                  <c:v>4.6507903743494685</c:v>
                </c:pt>
                <c:pt idx="149" formatCode="0.00">
                  <c:v>4.5792269965015429</c:v>
                </c:pt>
                <c:pt idx="150" formatCode="0.00">
                  <c:v>4.5093899677353155</c:v>
                </c:pt>
                <c:pt idx="151" formatCode="0.00">
                  <c:v>4.4412213835335255</c:v>
                </c:pt>
                <c:pt idx="152" formatCode="0.00">
                  <c:v>4.3746658609418363</c:v>
                </c:pt>
                <c:pt idx="153" formatCode="0.00">
                  <c:v>4.3096704024184564</c:v>
                </c:pt>
                <c:pt idx="154" formatCode="0.00">
                  <c:v>4.246184268495278</c:v>
                </c:pt>
                <c:pt idx="155" formatCode="0.00">
                  <c:v>4.1841588585851905</c:v>
                </c:pt>
                <c:pt idx="156" formatCode="0.00">
                  <c:v>4.1235475993266775</c:v>
                </c:pt>
                <c:pt idx="157" formatCode="0.00">
                  <c:v>4.0643058399095651</c:v>
                </c:pt>
                <c:pt idx="158" formatCode="0.00">
                  <c:v>4.0063907538724104</c:v>
                </c:pt>
                <c:pt idx="159" formatCode="0.00">
                  <c:v>3.949761246904409</c:v>
                </c:pt>
                <c:pt idx="160" formatCode="0.00">
                  <c:v>3.8943778702237184</c:v>
                </c:pt>
                <c:pt idx="161" formatCode="0.00">
                  <c:v>3.8402027391383986</c:v>
                </c:pt>
                <c:pt idx="162" formatCode="0.00">
                  <c:v>3.7871994564284615</c:v>
                </c:pt>
                <c:pt idx="163" formatCode="0.00">
                  <c:v>3.7353330402160605</c:v>
                </c:pt>
                <c:pt idx="164" formatCode="0.00">
                  <c:v>3.6845698560172955</c:v>
                </c:pt>
                <c:pt idx="165" formatCode="0.00">
                  <c:v>3.6348775526929029</c:v>
                </c:pt>
                <c:pt idx="166" formatCode="0.00">
                  <c:v>3.5862250020370712</c:v>
                </c:pt>
                <c:pt idx="167" formatCode="0.00">
                  <c:v>3.538582241763494</c:v>
                </c:pt>
                <c:pt idx="168" formatCode="0.00">
                  <c:v>3.4919204216659754</c:v>
                </c:pt>
                <c:pt idx="169" formatCode="0.00">
                  <c:v>3.4462117527477032</c:v>
                </c:pt>
                <c:pt idx="170" formatCode="0.00">
                  <c:v>3.4014294591283427</c:v>
                </c:pt>
                <c:pt idx="171" formatCode="0.00">
                  <c:v>3.3575477325524323</c:v>
                </c:pt>
                <c:pt idx="172" formatCode="0.00">
                  <c:v>3.3145416893349777</c:v>
                </c:pt>
                <c:pt idx="173" formatCode="0.00">
                  <c:v>3.2723873295924579</c:v>
                </c:pt>
                <c:pt idx="174" formatCode="0.00">
                  <c:v>3.2310614986177035</c:v>
                </c:pt>
                <c:pt idx="175" formatCode="0.00">
                  <c:v>3.1905418502676612</c:v>
                </c:pt>
                <c:pt idx="176" formatCode="0.00">
                  <c:v>3.1508068122417345</c:v>
                </c:pt>
                <c:pt idx="177" formatCode="0.00">
                  <c:v>3.1118355531372335</c:v>
                </c:pt>
                <c:pt idx="178" formatCode="0.00">
                  <c:v>3.0736079511759882</c:v>
                </c:pt>
                <c:pt idx="179" formatCode="0.00">
                  <c:v>3.0361045645035589</c:v>
                </c:pt>
                <c:pt idx="180" formatCode="0.00">
                  <c:v>2.9993066029690265</c:v>
                </c:pt>
                <c:pt idx="181" formatCode="0.00">
                  <c:v>2.9631959012995197</c:v>
                </c:pt>
                <c:pt idx="182" formatCode="0.00">
                  <c:v>2.9277548935893032</c:v>
                </c:pt>
                <c:pt idx="183" formatCode="0.00">
                  <c:v>2.8929665890285472</c:v>
                </c:pt>
                <c:pt idx="184" formatCode="0.00">
                  <c:v>2.8588145488017394</c:v>
                </c:pt>
                <c:pt idx="185" formatCode="0.00">
                  <c:v>2.8252828640901395</c:v>
                </c:pt>
                <c:pt idx="186" formatCode="0.00">
                  <c:v>2.7923561351171267</c:v>
                </c:pt>
                <c:pt idx="187" formatCode="0.00">
                  <c:v>2.7600194511787648</c:v>
                </c:pt>
                <c:pt idx="188" formatCode="0.00">
                  <c:v>2.7282583716059436</c:v>
                </c:pt>
                <c:pt idx="189" formatCode="0.00">
                  <c:v>2.697058907607504</c:v>
                </c:pt>
                <c:pt idx="190" formatCode="0.00">
                  <c:v>2.6664075049470339</c:v>
                </c:pt>
                <c:pt idx="191" formatCode="0.00">
                  <c:v>2.6362910274088565</c:v>
                </c:pt>
                <c:pt idx="192" formatCode="0.00">
                  <c:v>2.6066967410115005</c:v>
                </c:pt>
                <c:pt idx="193" formatCode="0.00">
                  <c:v>2.5776122989293331</c:v>
                </c:pt>
                <c:pt idx="194" formatCode="0.00">
                  <c:v>2.5490257270855792</c:v>
                </c:pt>
                <c:pt idx="195" formatCode="0.00">
                  <c:v>2.5209254103819592</c:v>
                </c:pt>
                <c:pt idx="196" formatCode="0.00">
                  <c:v>2.4933000795322782</c:v>
                </c:pt>
                <c:pt idx="197" formatCode="0.00">
                  <c:v>2.4661387984693213</c:v>
                </c:pt>
                <c:pt idx="198" formatCode="0.00">
                  <c:v>2.4394309522959645</c:v>
                </c:pt>
                <c:pt idx="199" formatCode="0.00">
                  <c:v>2.4131662357533341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864-4C14-9390-3CA1B8D6C8B9}"/>
            </c:ext>
          </c:extLst>
        </c:ser>
        <c:ser>
          <c:idx val="2"/>
          <c:order val="2"/>
          <c:tx>
            <c:strRef>
              <c:f>'[Chart in NW ACG Template]Standard 10,20'!$AP$1</c:f>
              <c:strCache>
                <c:ptCount val="1"/>
                <c:pt idx="0">
                  <c:v>Trip/minutes at 13.4Hz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'[Chart in NW ACG Template]Standard 10,20'!$AM$2:$AM$201</c:f>
              <c:numCache>
                <c:formatCode>0.00%</c:formatCode>
                <c:ptCount val="200"/>
                <c:pt idx="0">
                  <c:v>1.0000000000000011E-2</c:v>
                </c:pt>
                <c:pt idx="1">
                  <c:v>2.0000000000000021E-2</c:v>
                </c:pt>
                <c:pt idx="2">
                  <c:v>3.000000000000002E-2</c:v>
                </c:pt>
                <c:pt idx="3">
                  <c:v>4.0000000000000042E-2</c:v>
                </c:pt>
                <c:pt idx="4">
                  <c:v>5.0000000000000037E-2</c:v>
                </c:pt>
                <c:pt idx="5">
                  <c:v>6.0000000000000067E-2</c:v>
                </c:pt>
                <c:pt idx="6">
                  <c:v>7.0000000000000034E-2</c:v>
                </c:pt>
                <c:pt idx="7">
                  <c:v>8.0000000000000085E-2</c:v>
                </c:pt>
                <c:pt idx="8">
                  <c:v>9.0000000000000066E-2</c:v>
                </c:pt>
                <c:pt idx="9">
                  <c:v>0.10000000000000003</c:v>
                </c:pt>
                <c:pt idx="10">
                  <c:v>0.10999999999999999</c:v>
                </c:pt>
                <c:pt idx="11">
                  <c:v>0.12000000000000002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0.15000000000000013</c:v>
                </c:pt>
                <c:pt idx="15">
                  <c:v>0.16000000000000011</c:v>
                </c:pt>
                <c:pt idx="16">
                  <c:v>0.17</c:v>
                </c:pt>
                <c:pt idx="17">
                  <c:v>0.18000000000000016</c:v>
                </c:pt>
                <c:pt idx="18">
                  <c:v>0.19000000000000014</c:v>
                </c:pt>
                <c:pt idx="19">
                  <c:v>0.20000000000000004</c:v>
                </c:pt>
                <c:pt idx="20">
                  <c:v>0.21000000000000019</c:v>
                </c:pt>
                <c:pt idx="21">
                  <c:v>0.22000000000000017</c:v>
                </c:pt>
                <c:pt idx="22">
                  <c:v>0.23000000000000009</c:v>
                </c:pt>
                <c:pt idx="23">
                  <c:v>0.24000000000000021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0.29000000000000031</c:v>
                </c:pt>
                <c:pt idx="29">
                  <c:v>0.30000000000000032</c:v>
                </c:pt>
                <c:pt idx="30">
                  <c:v>0.31000000000000039</c:v>
                </c:pt>
                <c:pt idx="31">
                  <c:v>0.32000000000000045</c:v>
                </c:pt>
                <c:pt idx="32">
                  <c:v>0.33000000000000052</c:v>
                </c:pt>
                <c:pt idx="33">
                  <c:v>0.34000000000000047</c:v>
                </c:pt>
                <c:pt idx="34">
                  <c:v>0.35000000000000031</c:v>
                </c:pt>
                <c:pt idx="35">
                  <c:v>0.36000000000000032</c:v>
                </c:pt>
                <c:pt idx="36">
                  <c:v>0.37000000000000038</c:v>
                </c:pt>
                <c:pt idx="37">
                  <c:v>0.3800000000000005</c:v>
                </c:pt>
                <c:pt idx="38">
                  <c:v>0.39000000000000051</c:v>
                </c:pt>
                <c:pt idx="39">
                  <c:v>0.4000000000000003</c:v>
                </c:pt>
                <c:pt idx="40">
                  <c:v>0.41000000000000031</c:v>
                </c:pt>
                <c:pt idx="41">
                  <c:v>0.42000000000000032</c:v>
                </c:pt>
                <c:pt idx="42">
                  <c:v>0.43000000000000038</c:v>
                </c:pt>
                <c:pt idx="43">
                  <c:v>0.44000000000000045</c:v>
                </c:pt>
                <c:pt idx="44">
                  <c:v>0.45000000000000034</c:v>
                </c:pt>
                <c:pt idx="45">
                  <c:v>0.4600000000000003</c:v>
                </c:pt>
                <c:pt idx="46">
                  <c:v>0.47000000000000031</c:v>
                </c:pt>
                <c:pt idx="47">
                  <c:v>0.48000000000000032</c:v>
                </c:pt>
                <c:pt idx="48">
                  <c:v>0.49000000000000032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0.5400000000000007</c:v>
                </c:pt>
                <c:pt idx="54">
                  <c:v>0.5500000000000006</c:v>
                </c:pt>
                <c:pt idx="55">
                  <c:v>0.56000000000000061</c:v>
                </c:pt>
                <c:pt idx="56">
                  <c:v>0.57000000000000062</c:v>
                </c:pt>
                <c:pt idx="57">
                  <c:v>0.58000000000000063</c:v>
                </c:pt>
                <c:pt idx="58">
                  <c:v>0.59000000000000064</c:v>
                </c:pt>
                <c:pt idx="59">
                  <c:v>0.60000000000000064</c:v>
                </c:pt>
                <c:pt idx="60">
                  <c:v>0.61000000000000065</c:v>
                </c:pt>
                <c:pt idx="61">
                  <c:v>0.62000000000000088</c:v>
                </c:pt>
                <c:pt idx="62">
                  <c:v>0.630000000000001</c:v>
                </c:pt>
                <c:pt idx="63">
                  <c:v>0.64000000000000101</c:v>
                </c:pt>
                <c:pt idx="64">
                  <c:v>0.65000000000000113</c:v>
                </c:pt>
                <c:pt idx="65">
                  <c:v>0.66000000000000114</c:v>
                </c:pt>
                <c:pt idx="66">
                  <c:v>0.67000000000000104</c:v>
                </c:pt>
                <c:pt idx="67">
                  <c:v>0.68000000000000105</c:v>
                </c:pt>
                <c:pt idx="68">
                  <c:v>0.69000000000000106</c:v>
                </c:pt>
                <c:pt idx="69">
                  <c:v>0.70000000000000062</c:v>
                </c:pt>
                <c:pt idx="70">
                  <c:v>0.71000000000000063</c:v>
                </c:pt>
                <c:pt idx="71">
                  <c:v>0.72000000000000064</c:v>
                </c:pt>
                <c:pt idx="72">
                  <c:v>0.73000000000000065</c:v>
                </c:pt>
                <c:pt idx="73">
                  <c:v>0.74000000000000099</c:v>
                </c:pt>
                <c:pt idx="74">
                  <c:v>0.75000000000000111</c:v>
                </c:pt>
                <c:pt idx="75">
                  <c:v>0.76000000000000112</c:v>
                </c:pt>
                <c:pt idx="76">
                  <c:v>0.77000000000000068</c:v>
                </c:pt>
                <c:pt idx="77">
                  <c:v>0.78000000000000069</c:v>
                </c:pt>
                <c:pt idx="78">
                  <c:v>0.7900000000000007</c:v>
                </c:pt>
                <c:pt idx="79">
                  <c:v>0.8000000000000006</c:v>
                </c:pt>
                <c:pt idx="80">
                  <c:v>0.81000000000000061</c:v>
                </c:pt>
                <c:pt idx="81">
                  <c:v>0.82000000000000062</c:v>
                </c:pt>
                <c:pt idx="82">
                  <c:v>0.83000000000000063</c:v>
                </c:pt>
                <c:pt idx="83">
                  <c:v>0.84000000000000064</c:v>
                </c:pt>
                <c:pt idx="84">
                  <c:v>0.85000000000000064</c:v>
                </c:pt>
                <c:pt idx="85">
                  <c:v>0.86000000000000065</c:v>
                </c:pt>
                <c:pt idx="86">
                  <c:v>0.87000000000000111</c:v>
                </c:pt>
                <c:pt idx="87">
                  <c:v>0.88000000000000111</c:v>
                </c:pt>
                <c:pt idx="88">
                  <c:v>0.89000000000000112</c:v>
                </c:pt>
                <c:pt idx="89">
                  <c:v>0.90000000000000069</c:v>
                </c:pt>
                <c:pt idx="90">
                  <c:v>0.9100000000000007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0.97000000000000053</c:v>
                </c:pt>
                <c:pt idx="97">
                  <c:v>0.98000000000000054</c:v>
                </c:pt>
                <c:pt idx="98">
                  <c:v>0.99000000000000066</c:v>
                </c:pt>
                <c:pt idx="99">
                  <c:v>1.0000000000000007</c:v>
                </c:pt>
                <c:pt idx="100">
                  <c:v>1.0100000000000007</c:v>
                </c:pt>
                <c:pt idx="101">
                  <c:v>1.0200000000000007</c:v>
                </c:pt>
                <c:pt idx="102">
                  <c:v>1.0300000000000007</c:v>
                </c:pt>
                <c:pt idx="103">
                  <c:v>1.0400000000000007</c:v>
                </c:pt>
                <c:pt idx="104">
                  <c:v>1.0500000000000007</c:v>
                </c:pt>
                <c:pt idx="105">
                  <c:v>1.0600000000000007</c:v>
                </c:pt>
                <c:pt idx="106">
                  <c:v>1.0700000000000007</c:v>
                </c:pt>
                <c:pt idx="107">
                  <c:v>1.0800000000000007</c:v>
                </c:pt>
                <c:pt idx="108">
                  <c:v>1.0900000000000007</c:v>
                </c:pt>
                <c:pt idx="109">
                  <c:v>1.1000000000000019</c:v>
                </c:pt>
                <c:pt idx="110">
                  <c:v>1.1100000000000019</c:v>
                </c:pt>
                <c:pt idx="111">
                  <c:v>1.1200000000000019</c:v>
                </c:pt>
                <c:pt idx="112">
                  <c:v>1.1300000000000019</c:v>
                </c:pt>
                <c:pt idx="113">
                  <c:v>1.1400000000000019</c:v>
                </c:pt>
                <c:pt idx="114">
                  <c:v>1.1500000000000019</c:v>
                </c:pt>
                <c:pt idx="115">
                  <c:v>1.1600000000000019</c:v>
                </c:pt>
                <c:pt idx="116">
                  <c:v>1.1700000000000019</c:v>
                </c:pt>
                <c:pt idx="117">
                  <c:v>1.1800000000000019</c:v>
                </c:pt>
                <c:pt idx="118">
                  <c:v>1.1900000000000019</c:v>
                </c:pt>
                <c:pt idx="119">
                  <c:v>1.2000000000000008</c:v>
                </c:pt>
                <c:pt idx="120">
                  <c:v>1.2100000000000009</c:v>
                </c:pt>
                <c:pt idx="121">
                  <c:v>1.2200000000000009</c:v>
                </c:pt>
                <c:pt idx="122">
                  <c:v>1.2300000000000009</c:v>
                </c:pt>
                <c:pt idx="123">
                  <c:v>1.2400000000000009</c:v>
                </c:pt>
                <c:pt idx="124">
                  <c:v>1.2500000000000009</c:v>
                </c:pt>
                <c:pt idx="125">
                  <c:v>1.2600000000000009</c:v>
                </c:pt>
                <c:pt idx="126">
                  <c:v>1.2700000000000009</c:v>
                </c:pt>
                <c:pt idx="127">
                  <c:v>1.2800000000000009</c:v>
                </c:pt>
                <c:pt idx="128">
                  <c:v>1.2900000000000009</c:v>
                </c:pt>
                <c:pt idx="129">
                  <c:v>1.3000000000000009</c:v>
                </c:pt>
                <c:pt idx="130">
                  <c:v>1.3100000000000009</c:v>
                </c:pt>
                <c:pt idx="131">
                  <c:v>1.3200000000000021</c:v>
                </c:pt>
                <c:pt idx="132">
                  <c:v>1.3300000000000021</c:v>
                </c:pt>
                <c:pt idx="133">
                  <c:v>1.3400000000000021</c:v>
                </c:pt>
                <c:pt idx="134">
                  <c:v>1.3500000000000021</c:v>
                </c:pt>
                <c:pt idx="135">
                  <c:v>1.3600000000000021</c:v>
                </c:pt>
                <c:pt idx="136">
                  <c:v>1.3700000000000021</c:v>
                </c:pt>
                <c:pt idx="137">
                  <c:v>1.3800000000000021</c:v>
                </c:pt>
                <c:pt idx="138">
                  <c:v>1.3900000000000021</c:v>
                </c:pt>
                <c:pt idx="139">
                  <c:v>1.400000000000001</c:v>
                </c:pt>
                <c:pt idx="140">
                  <c:v>1.410000000000001</c:v>
                </c:pt>
                <c:pt idx="141">
                  <c:v>1.420000000000001</c:v>
                </c:pt>
                <c:pt idx="142">
                  <c:v>1.430000000000001</c:v>
                </c:pt>
                <c:pt idx="143">
                  <c:v>1.4400000000000011</c:v>
                </c:pt>
                <c:pt idx="144">
                  <c:v>1.4500000000000011</c:v>
                </c:pt>
                <c:pt idx="145">
                  <c:v>1.4600000000000011</c:v>
                </c:pt>
                <c:pt idx="146">
                  <c:v>1.4700000000000011</c:v>
                </c:pt>
                <c:pt idx="147">
                  <c:v>1.4800000000000011</c:v>
                </c:pt>
                <c:pt idx="148">
                  <c:v>1.4900000000000011</c:v>
                </c:pt>
                <c:pt idx="149">
                  <c:v>1.5000000000000011</c:v>
                </c:pt>
                <c:pt idx="150">
                  <c:v>1.5100000000000011</c:v>
                </c:pt>
                <c:pt idx="151">
                  <c:v>1.5200000000000011</c:v>
                </c:pt>
                <c:pt idx="152">
                  <c:v>1.5300000000000011</c:v>
                </c:pt>
                <c:pt idx="153">
                  <c:v>1.5400000000000011</c:v>
                </c:pt>
                <c:pt idx="154">
                  <c:v>1.550000000000002</c:v>
                </c:pt>
                <c:pt idx="155">
                  <c:v>1.5600000000000021</c:v>
                </c:pt>
                <c:pt idx="156">
                  <c:v>1.5700000000000021</c:v>
                </c:pt>
                <c:pt idx="157">
                  <c:v>1.5800000000000021</c:v>
                </c:pt>
                <c:pt idx="158">
                  <c:v>1.5900000000000021</c:v>
                </c:pt>
                <c:pt idx="159">
                  <c:v>1.6000000000000021</c:v>
                </c:pt>
                <c:pt idx="160">
                  <c:v>1.6100000000000021</c:v>
                </c:pt>
                <c:pt idx="161">
                  <c:v>1.6200000000000021</c:v>
                </c:pt>
                <c:pt idx="162">
                  <c:v>1.6300000000000021</c:v>
                </c:pt>
                <c:pt idx="163">
                  <c:v>1.6400000000000021</c:v>
                </c:pt>
                <c:pt idx="164">
                  <c:v>1.6500000000000021</c:v>
                </c:pt>
                <c:pt idx="165">
                  <c:v>1.6600000000000021</c:v>
                </c:pt>
                <c:pt idx="166">
                  <c:v>1.6700000000000021</c:v>
                </c:pt>
                <c:pt idx="167">
                  <c:v>1.6800000000000024</c:v>
                </c:pt>
                <c:pt idx="168">
                  <c:v>1.6900000000000024</c:v>
                </c:pt>
                <c:pt idx="169">
                  <c:v>1.7000000000000022</c:v>
                </c:pt>
                <c:pt idx="170">
                  <c:v>1.7100000000000022</c:v>
                </c:pt>
                <c:pt idx="171">
                  <c:v>1.7200000000000022</c:v>
                </c:pt>
                <c:pt idx="172">
                  <c:v>1.7300000000000024</c:v>
                </c:pt>
                <c:pt idx="173">
                  <c:v>1.7400000000000024</c:v>
                </c:pt>
                <c:pt idx="174">
                  <c:v>1.7500000000000024</c:v>
                </c:pt>
                <c:pt idx="175">
                  <c:v>1.7600000000000025</c:v>
                </c:pt>
                <c:pt idx="176">
                  <c:v>1.7700000000000027</c:v>
                </c:pt>
                <c:pt idx="177">
                  <c:v>1.7800000000000027</c:v>
                </c:pt>
                <c:pt idx="178">
                  <c:v>1.7900000000000027</c:v>
                </c:pt>
                <c:pt idx="179">
                  <c:v>1.800000000000002</c:v>
                </c:pt>
                <c:pt idx="180">
                  <c:v>1.8100000000000021</c:v>
                </c:pt>
                <c:pt idx="181">
                  <c:v>1.8200000000000021</c:v>
                </c:pt>
                <c:pt idx="182">
                  <c:v>1.8300000000000021</c:v>
                </c:pt>
                <c:pt idx="183">
                  <c:v>1.8400000000000021</c:v>
                </c:pt>
                <c:pt idx="184">
                  <c:v>1.8500000000000021</c:v>
                </c:pt>
                <c:pt idx="185">
                  <c:v>1.8600000000000021</c:v>
                </c:pt>
                <c:pt idx="186">
                  <c:v>1.8700000000000021</c:v>
                </c:pt>
                <c:pt idx="187">
                  <c:v>1.8800000000000021</c:v>
                </c:pt>
                <c:pt idx="188">
                  <c:v>1.8900000000000021</c:v>
                </c:pt>
                <c:pt idx="189">
                  <c:v>1.9000000000000017</c:v>
                </c:pt>
                <c:pt idx="190">
                  <c:v>1.9100000000000017</c:v>
                </c:pt>
                <c:pt idx="191">
                  <c:v>1.9200000000000017</c:v>
                </c:pt>
                <c:pt idx="192">
                  <c:v>1.9300000000000017</c:v>
                </c:pt>
                <c:pt idx="193">
                  <c:v>1.9400000000000017</c:v>
                </c:pt>
                <c:pt idx="194">
                  <c:v>1.9500000000000017</c:v>
                </c:pt>
                <c:pt idx="195">
                  <c:v>1.9600000000000017</c:v>
                </c:pt>
                <c:pt idx="196">
                  <c:v>1.9700000000000017</c:v>
                </c:pt>
                <c:pt idx="197">
                  <c:v>1.980000000000002</c:v>
                </c:pt>
                <c:pt idx="198">
                  <c:v>1.990000000000002</c:v>
                </c:pt>
                <c:pt idx="199">
                  <c:v>2.0000000000000013</c:v>
                </c:pt>
              </c:numCache>
            </c:numRef>
          </c:xVal>
          <c:yVal>
            <c:numRef>
              <c:f>'[Chart in NW ACG Template]Standard 10,20'!$AP$2:$AP$201</c:f>
              <c:numCache>
                <c:formatCode>General</c:formatCode>
                <c:ptCount val="200"/>
                <c:pt idx="81" formatCode="0.00">
                  <c:v>99.003831298312917</c:v>
                </c:pt>
                <c:pt idx="82" formatCode="0.00">
                  <c:v>49.42474073393209</c:v>
                </c:pt>
                <c:pt idx="83" formatCode="0.00">
                  <c:v>40.583484094852871</c:v>
                </c:pt>
                <c:pt idx="84" formatCode="0.00">
                  <c:v>35.467718635791087</c:v>
                </c:pt>
                <c:pt idx="85" formatCode="0.00">
                  <c:v>31.892045214465629</c:v>
                </c:pt>
                <c:pt idx="86" formatCode="0.00">
                  <c:v>29.162801489800831</c:v>
                </c:pt>
                <c:pt idx="87" formatCode="0.00">
                  <c:v>26.969280305348157</c:v>
                </c:pt>
                <c:pt idx="88" formatCode="0.00">
                  <c:v>25.145217688732579</c:v>
                </c:pt>
                <c:pt idx="89" formatCode="0.00">
                  <c:v>23.591174898248635</c:v>
                </c:pt>
                <c:pt idx="90" formatCode="0.00">
                  <c:v>22.242932443268426</c:v>
                </c:pt>
                <c:pt idx="91" formatCode="0.00">
                  <c:v>21.056608526556591</c:v>
                </c:pt>
                <c:pt idx="92" formatCode="0.00">
                  <c:v>20.000891505432374</c:v>
                </c:pt>
                <c:pt idx="93" formatCode="0.00">
                  <c:v>19.052659264918979</c:v>
                </c:pt>
                <c:pt idx="94" formatCode="0.00">
                  <c:v>18.194354644178507</c:v>
                </c:pt>
                <c:pt idx="95" formatCode="0.00">
                  <c:v>17.412334540439826</c:v>
                </c:pt>
                <c:pt idx="96" formatCode="0.00">
                  <c:v>16.695789018836177</c:v>
                </c:pt>
                <c:pt idx="97" formatCode="0.00">
                  <c:v>16.036009447620888</c:v>
                </c:pt>
                <c:pt idx="98" formatCode="0.00">
                  <c:v>15.425878588294548</c:v>
                </c:pt>
                <c:pt idx="99" formatCode="0.00">
                  <c:v>14.859506469071228</c:v>
                </c:pt>
                <c:pt idx="100" formatCode="0.00">
                  <c:v>14.331964724461463</c:v>
                </c:pt>
                <c:pt idx="101" formatCode="0.00">
                  <c:v>13.839089085147268</c:v>
                </c:pt>
                <c:pt idx="102" formatCode="0.00">
                  <c:v>13.377330061905957</c:v>
                </c:pt>
                <c:pt idx="103" formatCode="0.00">
                  <c:v>12.943638368740114</c:v>
                </c:pt>
                <c:pt idx="104" formatCode="0.00">
                  <c:v>12.535375818431335</c:v>
                </c:pt>
                <c:pt idx="105" formatCode="0.00">
                  <c:v>12.150245185184549</c:v>
                </c:pt>
                <c:pt idx="106" formatCode="0.00">
                  <c:v>11.78623438831152</c:v>
                </c:pt>
                <c:pt idx="107" formatCode="0.00">
                  <c:v>11.441571626628443</c:v>
                </c:pt>
                <c:pt idx="108" formatCode="0.00">
                  <c:v>11.114688983706413</c:v>
                </c:pt>
                <c:pt idx="109" formatCode="0.00">
                  <c:v>10.804192655458577</c:v>
                </c:pt>
                <c:pt idx="110" formatCode="0.00">
                  <c:v>10.508838405629742</c:v>
                </c:pt>
                <c:pt idx="111" formatCode="0.00">
                  <c:v>10.227511185673146</c:v>
                </c:pt>
                <c:pt idx="112" formatCode="0.00">
                  <c:v>9.9592080996058208</c:v>
                </c:pt>
                <c:pt idx="113" formatCode="0.00">
                  <c:v>9.703024076537762</c:v>
                </c:pt>
                <c:pt idx="114" formatCode="0.00">
                  <c:v>9.4581397508459766</c:v>
                </c:pt>
                <c:pt idx="115" formatCode="0.00">
                  <c:v>9.2238111544532266</c:v>
                </c:pt>
                <c:pt idx="116" formatCode="0.00">
                  <c:v>8.9993609059326989</c:v>
                </c:pt>
                <c:pt idx="117" formatCode="0.00">
                  <c:v>8.7841706433309561</c:v>
                </c:pt>
                <c:pt idx="118" formatCode="0.00">
                  <c:v>8.5776744961478677</c:v>
                </c:pt>
                <c:pt idx="119" formatCode="0.00">
                  <c:v>8.3793534301002328</c:v>
                </c:pt>
                <c:pt idx="120" formatCode="0.00">
                  <c:v>8.1887303285502551</c:v>
                </c:pt>
                <c:pt idx="121" formatCode="0.00">
                  <c:v>8.0053656986052424</c:v>
                </c:pt>
                <c:pt idx="122" formatCode="0.00">
                  <c:v>7.8288539092561065</c:v>
                </c:pt>
                <c:pt idx="123" formatCode="0.00">
                  <c:v>7.6588198845503861</c:v>
                </c:pt>
                <c:pt idx="124" formatCode="0.00">
                  <c:v>7.4949161874815848</c:v>
                </c:pt>
                <c:pt idx="125" formatCode="0.00">
                  <c:v>7.3368204406305386</c:v>
                </c:pt>
                <c:pt idx="126" formatCode="0.00">
                  <c:v>7.1842330380858446</c:v>
                </c:pt>
                <c:pt idx="127" formatCode="0.00">
                  <c:v>7.0368751101696185</c:v>
                </c:pt>
                <c:pt idx="128" formatCode="0.00">
                  <c:v>6.8944867082889614</c:v>
                </c:pt>
                <c:pt idx="129" formatCode="0.00">
                  <c:v>6.7568251820526548</c:v>
                </c:pt>
                <c:pt idx="130" formatCode="0.00">
                  <c:v>6.6236637248155183</c:v>
                </c:pt>
                <c:pt idx="131" formatCode="0.00">
                  <c:v>6.4947900671870658</c:v>
                </c:pt>
                <c:pt idx="132" formatCode="0.00">
                  <c:v>6.3700053008788586</c:v>
                </c:pt>
                <c:pt idx="133" formatCode="0.00">
                  <c:v>6.2491228176635794</c:v>
                </c:pt>
                <c:pt idx="134" formatCode="0.00">
                  <c:v>6.1319673502505339</c:v>
                </c:pt>
                <c:pt idx="135" formatCode="0.00">
                  <c:v>6.0183741036109328</c:v>
                </c:pt>
                <c:pt idx="136" formatCode="0.00">
                  <c:v>5.9081879667605248</c:v>
                </c:pt>
                <c:pt idx="137" formatCode="0.00">
                  <c:v>5.8012627962693495</c:v>
                </c:pt>
                <c:pt idx="138" formatCode="0.00">
                  <c:v>5.6974607638512227</c:v>
                </c:pt>
                <c:pt idx="139" formatCode="0.00">
                  <c:v>5.5966517613183084</c:v>
                </c:pt>
                <c:pt idx="140" formatCode="0.00">
                  <c:v>5.4987128569904158</c:v>
                </c:pt>
                <c:pt idx="141" formatCode="0.00">
                  <c:v>5.4035277983458014</c:v>
                </c:pt>
                <c:pt idx="142" formatCode="0.00">
                  <c:v>5.3109865563040373</c:v>
                </c:pt>
                <c:pt idx="143" formatCode="0.00">
                  <c:v>5.2209849070577761</c:v>
                </c:pt>
                <c:pt idx="144" formatCode="0.00">
                  <c:v>5.1334240478279742</c:v>
                </c:pt>
                <c:pt idx="145" formatCode="0.00">
                  <c:v>5.0482102433182483</c:v>
                </c:pt>
                <c:pt idx="146" formatCode="0.00">
                  <c:v>4.9652544999946189</c:v>
                </c:pt>
                <c:pt idx="147" formatCode="0.00">
                  <c:v>4.8844722656246784</c:v>
                </c:pt>
                <c:pt idx="148" formatCode="0.00">
                  <c:v>4.8057831517815304</c:v>
                </c:pt>
                <c:pt idx="149" formatCode="0.00">
                  <c:v>4.7291106772559584</c:v>
                </c:pt>
                <c:pt idx="150" formatCode="0.00">
                  <c:v>4.6543820305317265</c:v>
                </c:pt>
                <c:pt idx="151" formatCode="0.00">
                  <c:v>4.5815278496647274</c:v>
                </c:pt>
                <c:pt idx="152" formatCode="0.00">
                  <c:v>4.5104820180727607</c:v>
                </c:pt>
                <c:pt idx="153" formatCode="0.00">
                  <c:v>4.4411814748887704</c:v>
                </c:pt>
                <c:pt idx="154" formatCode="0.00">
                  <c:v>4.3735660386614095</c:v>
                </c:pt>
                <c:pt idx="155" formatCode="0.00">
                  <c:v>4.3075782433030385</c:v>
                </c:pt>
                <c:pt idx="156" formatCode="0.00">
                  <c:v>4.2431631852888501</c:v>
                </c:pt>
                <c:pt idx="157" formatCode="0.00">
                  <c:v>4.1802683812038302</c:v>
                </c:pt>
                <c:pt idx="158" formatCode="0.00">
                  <c:v>4.1188436348173854</c:v>
                </c:pt>
                <c:pt idx="159" formatCode="0.00">
                  <c:v>4.058840912939595</c:v>
                </c:pt>
                <c:pt idx="160" formatCode="0.00">
                  <c:v>4.0002142293801946</c:v>
                </c:pt>
                <c:pt idx="161" formatCode="0.00">
                  <c:v>3.9429195363915341</c:v>
                </c:pt>
                <c:pt idx="162" formatCode="0.00">
                  <c:v>3.8869146230306173</c:v>
                </c:pt>
                <c:pt idx="163" formatCode="0.00">
                  <c:v>3.8321590199244597</c:v>
                </c:pt>
                <c:pt idx="164" formatCode="0.00">
                  <c:v>3.7786139099667637</c:v>
                </c:pt>
                <c:pt idx="165" formatCode="0.00">
                  <c:v>3.7262420445138873</c:v>
                </c:pt>
                <c:pt idx="166" formatCode="0.00">
                  <c:v>3.6750076646841423</c:v>
                </c:pt>
                <c:pt idx="167" formatCode="0.00">
                  <c:v>3.6248764273969392</c:v>
                </c:pt>
                <c:pt idx="168" formatCode="0.00">
                  <c:v>3.5758153358181661</c:v>
                </c:pt>
                <c:pt idx="169" formatCode="0.00">
                  <c:v>3.5277926739048797</c:v>
                </c:pt>
                <c:pt idx="170" formatCode="0.00">
                  <c:v>3.4807779447668814</c:v>
                </c:pt>
                <c:pt idx="171" formatCode="0.00">
                  <c:v>3.4347418125852354</c:v>
                </c:pt>
                <c:pt idx="172" formatCode="0.00">
                  <c:v>3.3896560478477311</c:v>
                </c:pt>
                <c:pt idx="173" formatCode="0.00">
                  <c:v>3.3454934756800676</c:v>
                </c:pt>
                <c:pt idx="174" formatCode="0.00">
                  <c:v>3.3022279270683628</c:v>
                </c:pt>
                <c:pt idx="175" formatCode="0.00">
                  <c:v>3.2598341927839543</c:v>
                </c:pt>
                <c:pt idx="176" formatCode="0.00">
                  <c:v>3.2182879798357207</c:v>
                </c:pt>
                <c:pt idx="177" formatCode="0.00">
                  <c:v>3.1775658702880487</c:v>
                </c:pt>
                <c:pt idx="178" formatCode="0.00">
                  <c:v>3.1376452822943466</c:v>
                </c:pt>
                <c:pt idx="179" formatCode="0.00">
                  <c:v>3.0985044332070477</c:v>
                </c:pt>
                <c:pt idx="180" formatCode="0.00">
                  <c:v>3.0601223046349575</c:v>
                </c:pt>
                <c:pt idx="181" formatCode="0.00">
                  <c:v>3.0224786093278997</c:v>
                </c:pt>
                <c:pt idx="182" formatCode="0.00">
                  <c:v>2.98555375977736</c:v>
                </c:pt>
                <c:pt idx="183" formatCode="0.00">
                  <c:v>2.9493288384291283</c:v>
                </c:pt>
                <c:pt idx="184" formatCode="0.00">
                  <c:v>2.9137855694117207</c:v>
                </c:pt>
                <c:pt idx="185" formatCode="0.00">
                  <c:v>2.8789062916903418</c:v>
                </c:pt>
                <c:pt idx="186" formatCode="0.00">
                  <c:v>2.8446739335627789</c:v>
                </c:pt>
                <c:pt idx="187" formatCode="0.00">
                  <c:v>2.8110719884189304</c:v>
                </c:pt>
                <c:pt idx="188" formatCode="0.00">
                  <c:v>2.7780844916909686</c:v>
                </c:pt>
                <c:pt idx="189" formatCode="0.00">
                  <c:v>2.7456959989260743</c:v>
                </c:pt>
                <c:pt idx="190" formatCode="0.00">
                  <c:v>2.7138915649179127</c:v>
                </c:pt>
                <c:pt idx="191" formatCode="0.00">
                  <c:v>2.6826567238373782</c:v>
                </c:pt>
                <c:pt idx="192" formatCode="0.00">
                  <c:v>2.6519774703068273</c:v>
                </c:pt>
                <c:pt idx="193" formatCode="0.00">
                  <c:v>2.6218402413655943</c:v>
                </c:pt>
                <c:pt idx="194" formatCode="0.00">
                  <c:v>2.5922318992779392</c:v>
                </c:pt>
                <c:pt idx="195" formatCode="0.00">
                  <c:v>2.5631397151376212</c:v>
                </c:pt>
                <c:pt idx="196" formatCode="0.00">
                  <c:v>2.5345513532260155</c:v>
                </c:pt>
                <c:pt idx="197" formatCode="0.00">
                  <c:v>2.5064548560836237</c:v>
                </c:pt>
                <c:pt idx="198" formatCode="0.00">
                  <c:v>2.4788386302569339</c:v>
                </c:pt>
                <c:pt idx="199" formatCode="0.00">
                  <c:v>2.4516914326851738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864-4C14-9390-3CA1B8D6C8B9}"/>
            </c:ext>
          </c:extLst>
        </c:ser>
        <c:ser>
          <c:idx val="3"/>
          <c:order val="3"/>
          <c:tx>
            <c:strRef>
              <c:f>'[Chart in NW ACG Template]Standard 10,20'!$AQ$1</c:f>
              <c:strCache>
                <c:ptCount val="1"/>
                <c:pt idx="0">
                  <c:v>Trip/minutes at 20Hz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'[Chart in NW ACG Template]Standard 10,20'!$AM$2:$AM$201</c:f>
              <c:numCache>
                <c:formatCode>0.00%</c:formatCode>
                <c:ptCount val="200"/>
                <c:pt idx="0">
                  <c:v>1.0000000000000011E-2</c:v>
                </c:pt>
                <c:pt idx="1">
                  <c:v>2.0000000000000021E-2</c:v>
                </c:pt>
                <c:pt idx="2">
                  <c:v>3.000000000000002E-2</c:v>
                </c:pt>
                <c:pt idx="3">
                  <c:v>4.0000000000000042E-2</c:v>
                </c:pt>
                <c:pt idx="4">
                  <c:v>5.0000000000000037E-2</c:v>
                </c:pt>
                <c:pt idx="5">
                  <c:v>6.0000000000000067E-2</c:v>
                </c:pt>
                <c:pt idx="6">
                  <c:v>7.0000000000000034E-2</c:v>
                </c:pt>
                <c:pt idx="7">
                  <c:v>8.0000000000000085E-2</c:v>
                </c:pt>
                <c:pt idx="8">
                  <c:v>9.0000000000000066E-2</c:v>
                </c:pt>
                <c:pt idx="9">
                  <c:v>0.10000000000000003</c:v>
                </c:pt>
                <c:pt idx="10">
                  <c:v>0.10999999999999999</c:v>
                </c:pt>
                <c:pt idx="11">
                  <c:v>0.12000000000000002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0.15000000000000013</c:v>
                </c:pt>
                <c:pt idx="15">
                  <c:v>0.16000000000000011</c:v>
                </c:pt>
                <c:pt idx="16">
                  <c:v>0.17</c:v>
                </c:pt>
                <c:pt idx="17">
                  <c:v>0.18000000000000016</c:v>
                </c:pt>
                <c:pt idx="18">
                  <c:v>0.19000000000000014</c:v>
                </c:pt>
                <c:pt idx="19">
                  <c:v>0.20000000000000004</c:v>
                </c:pt>
                <c:pt idx="20">
                  <c:v>0.21000000000000019</c:v>
                </c:pt>
                <c:pt idx="21">
                  <c:v>0.22000000000000017</c:v>
                </c:pt>
                <c:pt idx="22">
                  <c:v>0.23000000000000009</c:v>
                </c:pt>
                <c:pt idx="23">
                  <c:v>0.24000000000000021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0.29000000000000031</c:v>
                </c:pt>
                <c:pt idx="29">
                  <c:v>0.30000000000000032</c:v>
                </c:pt>
                <c:pt idx="30">
                  <c:v>0.31000000000000039</c:v>
                </c:pt>
                <c:pt idx="31">
                  <c:v>0.32000000000000045</c:v>
                </c:pt>
                <c:pt idx="32">
                  <c:v>0.33000000000000052</c:v>
                </c:pt>
                <c:pt idx="33">
                  <c:v>0.34000000000000047</c:v>
                </c:pt>
                <c:pt idx="34">
                  <c:v>0.35000000000000031</c:v>
                </c:pt>
                <c:pt idx="35">
                  <c:v>0.36000000000000032</c:v>
                </c:pt>
                <c:pt idx="36">
                  <c:v>0.37000000000000038</c:v>
                </c:pt>
                <c:pt idx="37">
                  <c:v>0.3800000000000005</c:v>
                </c:pt>
                <c:pt idx="38">
                  <c:v>0.39000000000000051</c:v>
                </c:pt>
                <c:pt idx="39">
                  <c:v>0.4000000000000003</c:v>
                </c:pt>
                <c:pt idx="40">
                  <c:v>0.41000000000000031</c:v>
                </c:pt>
                <c:pt idx="41">
                  <c:v>0.42000000000000032</c:v>
                </c:pt>
                <c:pt idx="42">
                  <c:v>0.43000000000000038</c:v>
                </c:pt>
                <c:pt idx="43">
                  <c:v>0.44000000000000045</c:v>
                </c:pt>
                <c:pt idx="44">
                  <c:v>0.45000000000000034</c:v>
                </c:pt>
                <c:pt idx="45">
                  <c:v>0.4600000000000003</c:v>
                </c:pt>
                <c:pt idx="46">
                  <c:v>0.47000000000000031</c:v>
                </c:pt>
                <c:pt idx="47">
                  <c:v>0.48000000000000032</c:v>
                </c:pt>
                <c:pt idx="48">
                  <c:v>0.49000000000000032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0.5400000000000007</c:v>
                </c:pt>
                <c:pt idx="54">
                  <c:v>0.5500000000000006</c:v>
                </c:pt>
                <c:pt idx="55">
                  <c:v>0.56000000000000061</c:v>
                </c:pt>
                <c:pt idx="56">
                  <c:v>0.57000000000000062</c:v>
                </c:pt>
                <c:pt idx="57">
                  <c:v>0.58000000000000063</c:v>
                </c:pt>
                <c:pt idx="58">
                  <c:v>0.59000000000000064</c:v>
                </c:pt>
                <c:pt idx="59">
                  <c:v>0.60000000000000064</c:v>
                </c:pt>
                <c:pt idx="60">
                  <c:v>0.61000000000000065</c:v>
                </c:pt>
                <c:pt idx="61">
                  <c:v>0.62000000000000088</c:v>
                </c:pt>
                <c:pt idx="62">
                  <c:v>0.630000000000001</c:v>
                </c:pt>
                <c:pt idx="63">
                  <c:v>0.64000000000000101</c:v>
                </c:pt>
                <c:pt idx="64">
                  <c:v>0.65000000000000113</c:v>
                </c:pt>
                <c:pt idx="65">
                  <c:v>0.66000000000000114</c:v>
                </c:pt>
                <c:pt idx="66">
                  <c:v>0.67000000000000104</c:v>
                </c:pt>
                <c:pt idx="67">
                  <c:v>0.68000000000000105</c:v>
                </c:pt>
                <c:pt idx="68">
                  <c:v>0.69000000000000106</c:v>
                </c:pt>
                <c:pt idx="69">
                  <c:v>0.70000000000000062</c:v>
                </c:pt>
                <c:pt idx="70">
                  <c:v>0.71000000000000063</c:v>
                </c:pt>
                <c:pt idx="71">
                  <c:v>0.72000000000000064</c:v>
                </c:pt>
                <c:pt idx="72">
                  <c:v>0.73000000000000065</c:v>
                </c:pt>
                <c:pt idx="73">
                  <c:v>0.74000000000000099</c:v>
                </c:pt>
                <c:pt idx="74">
                  <c:v>0.75000000000000111</c:v>
                </c:pt>
                <c:pt idx="75">
                  <c:v>0.76000000000000112</c:v>
                </c:pt>
                <c:pt idx="76">
                  <c:v>0.77000000000000068</c:v>
                </c:pt>
                <c:pt idx="77">
                  <c:v>0.78000000000000069</c:v>
                </c:pt>
                <c:pt idx="78">
                  <c:v>0.7900000000000007</c:v>
                </c:pt>
                <c:pt idx="79">
                  <c:v>0.8000000000000006</c:v>
                </c:pt>
                <c:pt idx="80">
                  <c:v>0.81000000000000061</c:v>
                </c:pt>
                <c:pt idx="81">
                  <c:v>0.82000000000000062</c:v>
                </c:pt>
                <c:pt idx="82">
                  <c:v>0.83000000000000063</c:v>
                </c:pt>
                <c:pt idx="83">
                  <c:v>0.84000000000000064</c:v>
                </c:pt>
                <c:pt idx="84">
                  <c:v>0.85000000000000064</c:v>
                </c:pt>
                <c:pt idx="85">
                  <c:v>0.86000000000000065</c:v>
                </c:pt>
                <c:pt idx="86">
                  <c:v>0.87000000000000111</c:v>
                </c:pt>
                <c:pt idx="87">
                  <c:v>0.88000000000000111</c:v>
                </c:pt>
                <c:pt idx="88">
                  <c:v>0.89000000000000112</c:v>
                </c:pt>
                <c:pt idx="89">
                  <c:v>0.90000000000000069</c:v>
                </c:pt>
                <c:pt idx="90">
                  <c:v>0.9100000000000007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0.97000000000000053</c:v>
                </c:pt>
                <c:pt idx="97">
                  <c:v>0.98000000000000054</c:v>
                </c:pt>
                <c:pt idx="98">
                  <c:v>0.99000000000000066</c:v>
                </c:pt>
                <c:pt idx="99">
                  <c:v>1.0000000000000007</c:v>
                </c:pt>
                <c:pt idx="100">
                  <c:v>1.0100000000000007</c:v>
                </c:pt>
                <c:pt idx="101">
                  <c:v>1.0200000000000007</c:v>
                </c:pt>
                <c:pt idx="102">
                  <c:v>1.0300000000000007</c:v>
                </c:pt>
                <c:pt idx="103">
                  <c:v>1.0400000000000007</c:v>
                </c:pt>
                <c:pt idx="104">
                  <c:v>1.0500000000000007</c:v>
                </c:pt>
                <c:pt idx="105">
                  <c:v>1.0600000000000007</c:v>
                </c:pt>
                <c:pt idx="106">
                  <c:v>1.0700000000000007</c:v>
                </c:pt>
                <c:pt idx="107">
                  <c:v>1.0800000000000007</c:v>
                </c:pt>
                <c:pt idx="108">
                  <c:v>1.0900000000000007</c:v>
                </c:pt>
                <c:pt idx="109">
                  <c:v>1.1000000000000019</c:v>
                </c:pt>
                <c:pt idx="110">
                  <c:v>1.1100000000000019</c:v>
                </c:pt>
                <c:pt idx="111">
                  <c:v>1.1200000000000019</c:v>
                </c:pt>
                <c:pt idx="112">
                  <c:v>1.1300000000000019</c:v>
                </c:pt>
                <c:pt idx="113">
                  <c:v>1.1400000000000019</c:v>
                </c:pt>
                <c:pt idx="114">
                  <c:v>1.1500000000000019</c:v>
                </c:pt>
                <c:pt idx="115">
                  <c:v>1.1600000000000019</c:v>
                </c:pt>
                <c:pt idx="116">
                  <c:v>1.1700000000000019</c:v>
                </c:pt>
                <c:pt idx="117">
                  <c:v>1.1800000000000019</c:v>
                </c:pt>
                <c:pt idx="118">
                  <c:v>1.1900000000000019</c:v>
                </c:pt>
                <c:pt idx="119">
                  <c:v>1.2000000000000008</c:v>
                </c:pt>
                <c:pt idx="120">
                  <c:v>1.2100000000000009</c:v>
                </c:pt>
                <c:pt idx="121">
                  <c:v>1.2200000000000009</c:v>
                </c:pt>
                <c:pt idx="122">
                  <c:v>1.2300000000000009</c:v>
                </c:pt>
                <c:pt idx="123">
                  <c:v>1.2400000000000009</c:v>
                </c:pt>
                <c:pt idx="124">
                  <c:v>1.2500000000000009</c:v>
                </c:pt>
                <c:pt idx="125">
                  <c:v>1.2600000000000009</c:v>
                </c:pt>
                <c:pt idx="126">
                  <c:v>1.2700000000000009</c:v>
                </c:pt>
                <c:pt idx="127">
                  <c:v>1.2800000000000009</c:v>
                </c:pt>
                <c:pt idx="128">
                  <c:v>1.2900000000000009</c:v>
                </c:pt>
                <c:pt idx="129">
                  <c:v>1.3000000000000009</c:v>
                </c:pt>
                <c:pt idx="130">
                  <c:v>1.3100000000000009</c:v>
                </c:pt>
                <c:pt idx="131">
                  <c:v>1.3200000000000021</c:v>
                </c:pt>
                <c:pt idx="132">
                  <c:v>1.3300000000000021</c:v>
                </c:pt>
                <c:pt idx="133">
                  <c:v>1.3400000000000021</c:v>
                </c:pt>
                <c:pt idx="134">
                  <c:v>1.3500000000000021</c:v>
                </c:pt>
                <c:pt idx="135">
                  <c:v>1.3600000000000021</c:v>
                </c:pt>
                <c:pt idx="136">
                  <c:v>1.3700000000000021</c:v>
                </c:pt>
                <c:pt idx="137">
                  <c:v>1.3800000000000021</c:v>
                </c:pt>
                <c:pt idx="138">
                  <c:v>1.3900000000000021</c:v>
                </c:pt>
                <c:pt idx="139">
                  <c:v>1.400000000000001</c:v>
                </c:pt>
                <c:pt idx="140">
                  <c:v>1.410000000000001</c:v>
                </c:pt>
                <c:pt idx="141">
                  <c:v>1.420000000000001</c:v>
                </c:pt>
                <c:pt idx="142">
                  <c:v>1.430000000000001</c:v>
                </c:pt>
                <c:pt idx="143">
                  <c:v>1.4400000000000011</c:v>
                </c:pt>
                <c:pt idx="144">
                  <c:v>1.4500000000000011</c:v>
                </c:pt>
                <c:pt idx="145">
                  <c:v>1.4600000000000011</c:v>
                </c:pt>
                <c:pt idx="146">
                  <c:v>1.4700000000000011</c:v>
                </c:pt>
                <c:pt idx="147">
                  <c:v>1.4800000000000011</c:v>
                </c:pt>
                <c:pt idx="148">
                  <c:v>1.4900000000000011</c:v>
                </c:pt>
                <c:pt idx="149">
                  <c:v>1.5000000000000011</c:v>
                </c:pt>
                <c:pt idx="150">
                  <c:v>1.5100000000000011</c:v>
                </c:pt>
                <c:pt idx="151">
                  <c:v>1.5200000000000011</c:v>
                </c:pt>
                <c:pt idx="152">
                  <c:v>1.5300000000000011</c:v>
                </c:pt>
                <c:pt idx="153">
                  <c:v>1.5400000000000011</c:v>
                </c:pt>
                <c:pt idx="154">
                  <c:v>1.550000000000002</c:v>
                </c:pt>
                <c:pt idx="155">
                  <c:v>1.5600000000000021</c:v>
                </c:pt>
                <c:pt idx="156">
                  <c:v>1.5700000000000021</c:v>
                </c:pt>
                <c:pt idx="157">
                  <c:v>1.5800000000000021</c:v>
                </c:pt>
                <c:pt idx="158">
                  <c:v>1.5900000000000021</c:v>
                </c:pt>
                <c:pt idx="159">
                  <c:v>1.6000000000000021</c:v>
                </c:pt>
                <c:pt idx="160">
                  <c:v>1.6100000000000021</c:v>
                </c:pt>
                <c:pt idx="161">
                  <c:v>1.6200000000000021</c:v>
                </c:pt>
                <c:pt idx="162">
                  <c:v>1.6300000000000021</c:v>
                </c:pt>
                <c:pt idx="163">
                  <c:v>1.6400000000000021</c:v>
                </c:pt>
                <c:pt idx="164">
                  <c:v>1.6500000000000021</c:v>
                </c:pt>
                <c:pt idx="165">
                  <c:v>1.6600000000000021</c:v>
                </c:pt>
                <c:pt idx="166">
                  <c:v>1.6700000000000021</c:v>
                </c:pt>
                <c:pt idx="167">
                  <c:v>1.6800000000000024</c:v>
                </c:pt>
                <c:pt idx="168">
                  <c:v>1.6900000000000024</c:v>
                </c:pt>
                <c:pt idx="169">
                  <c:v>1.7000000000000022</c:v>
                </c:pt>
                <c:pt idx="170">
                  <c:v>1.7100000000000022</c:v>
                </c:pt>
                <c:pt idx="171">
                  <c:v>1.7200000000000022</c:v>
                </c:pt>
                <c:pt idx="172">
                  <c:v>1.7300000000000024</c:v>
                </c:pt>
                <c:pt idx="173">
                  <c:v>1.7400000000000024</c:v>
                </c:pt>
                <c:pt idx="174">
                  <c:v>1.7500000000000024</c:v>
                </c:pt>
                <c:pt idx="175">
                  <c:v>1.7600000000000025</c:v>
                </c:pt>
                <c:pt idx="176">
                  <c:v>1.7700000000000027</c:v>
                </c:pt>
                <c:pt idx="177">
                  <c:v>1.7800000000000027</c:v>
                </c:pt>
                <c:pt idx="178">
                  <c:v>1.7900000000000027</c:v>
                </c:pt>
                <c:pt idx="179">
                  <c:v>1.800000000000002</c:v>
                </c:pt>
                <c:pt idx="180">
                  <c:v>1.8100000000000021</c:v>
                </c:pt>
                <c:pt idx="181">
                  <c:v>1.8200000000000021</c:v>
                </c:pt>
                <c:pt idx="182">
                  <c:v>1.8300000000000021</c:v>
                </c:pt>
                <c:pt idx="183">
                  <c:v>1.8400000000000021</c:v>
                </c:pt>
                <c:pt idx="184">
                  <c:v>1.8500000000000021</c:v>
                </c:pt>
                <c:pt idx="185">
                  <c:v>1.8600000000000021</c:v>
                </c:pt>
                <c:pt idx="186">
                  <c:v>1.8700000000000021</c:v>
                </c:pt>
                <c:pt idx="187">
                  <c:v>1.8800000000000021</c:v>
                </c:pt>
                <c:pt idx="188">
                  <c:v>1.8900000000000021</c:v>
                </c:pt>
                <c:pt idx="189">
                  <c:v>1.9000000000000017</c:v>
                </c:pt>
                <c:pt idx="190">
                  <c:v>1.9100000000000017</c:v>
                </c:pt>
                <c:pt idx="191">
                  <c:v>1.9200000000000017</c:v>
                </c:pt>
                <c:pt idx="192">
                  <c:v>1.9300000000000017</c:v>
                </c:pt>
                <c:pt idx="193">
                  <c:v>1.9400000000000017</c:v>
                </c:pt>
                <c:pt idx="194">
                  <c:v>1.9500000000000017</c:v>
                </c:pt>
                <c:pt idx="195">
                  <c:v>1.9600000000000017</c:v>
                </c:pt>
                <c:pt idx="196">
                  <c:v>1.9700000000000017</c:v>
                </c:pt>
                <c:pt idx="197">
                  <c:v>1.980000000000002</c:v>
                </c:pt>
                <c:pt idx="198">
                  <c:v>1.990000000000002</c:v>
                </c:pt>
                <c:pt idx="199">
                  <c:v>2.0000000000000013</c:v>
                </c:pt>
              </c:numCache>
            </c:numRef>
          </c:xVal>
          <c:yVal>
            <c:numRef>
              <c:f>'[Chart in NW ACG Template]Standard 10,20'!$AQ$2:$AQ$201</c:f>
              <c:numCache>
                <c:formatCode>General</c:formatCode>
                <c:ptCount val="200"/>
                <c:pt idx="88" formatCode="0.00">
                  <c:v>52.381673574169341</c:v>
                </c:pt>
                <c:pt idx="89" formatCode="0.00">
                  <c:v>39.307058021241907</c:v>
                </c:pt>
                <c:pt idx="90" formatCode="0.00">
                  <c:v>33.520465392617474</c:v>
                </c:pt>
                <c:pt idx="91" formatCode="0.00">
                  <c:v>29.802888160878346</c:v>
                </c:pt>
                <c:pt idx="92" formatCode="0.00">
                  <c:v>27.082242791504715</c:v>
                </c:pt>
                <c:pt idx="93" formatCode="0.00">
                  <c:v>24.94988756850022</c:v>
                </c:pt>
                <c:pt idx="94" formatCode="0.00">
                  <c:v>23.205822989691928</c:v>
                </c:pt>
                <c:pt idx="95" formatCode="0.00">
                  <c:v>21.737120965576363</c:v>
                </c:pt>
                <c:pt idx="96" formatCode="0.00">
                  <c:v>20.473738374848686</c:v>
                </c:pt>
                <c:pt idx="97" formatCode="0.00">
                  <c:v>19.369229088451412</c:v>
                </c:pt>
                <c:pt idx="98" formatCode="0.00">
                  <c:v>18.39121146065246</c:v>
                </c:pt>
                <c:pt idx="99" formatCode="0.00">
                  <c:v>17.51621063893575</c:v>
                </c:pt>
                <c:pt idx="100" formatCode="0.00">
                  <c:v>16.726667676103709</c:v>
                </c:pt>
                <c:pt idx="101" formatCode="0.00">
                  <c:v>16.009107271474786</c:v>
                </c:pt>
                <c:pt idx="102" formatCode="0.00">
                  <c:v>15.352964061085345</c:v>
                </c:pt>
                <c:pt idx="103" formatCode="0.00">
                  <c:v>14.74980237862915</c:v>
                </c:pt>
                <c:pt idx="104" formatCode="0.00">
                  <c:v>14.19278110228935</c:v>
                </c:pt>
                <c:pt idx="105" formatCode="0.00">
                  <c:v>13.676276644262771</c:v>
                </c:pt>
                <c:pt idx="106" formatCode="0.00">
                  <c:v>13.195611122732068</c:v>
                </c:pt>
                <c:pt idx="107" formatCode="0.00">
                  <c:v>12.746852358281764</c:v>
                </c:pt>
                <c:pt idx="108" formatCode="0.00">
                  <c:v>12.32666406191125</c:v>
                </c:pt>
                <c:pt idx="109" formatCode="0.00">
                  <c:v>11.932191821233758</c:v>
                </c:pt>
                <c:pt idx="110" formatCode="0.00">
                  <c:v>11.560975087994317</c:v>
                </c:pt>
                <c:pt idx="111" formatCode="0.00">
                  <c:v>11.210878361923998</c:v>
                </c:pt>
                <c:pt idx="112" formatCode="0.00">
                  <c:v>10.880036757121632</c:v>
                </c:pt>
                <c:pt idx="113" formatCode="0.00">
                  <c:v>10.56681248910288</c:v>
                </c:pt>
                <c:pt idx="114" formatCode="0.00">
                  <c:v>10.269759755364586</c:v>
                </c:pt>
                <c:pt idx="115" formatCode="0.00">
                  <c:v>9.9875961392759365</c:v>
                </c:pt>
                <c:pt idx="116" formatCode="0.00">
                  <c:v>9.7191791358628929</c:v>
                </c:pt>
                <c:pt idx="117" formatCode="0.00">
                  <c:v>9.463486737161027</c:v>
                </c:pt>
                <c:pt idx="118" formatCode="0.00">
                  <c:v>9.2196012632711639</c:v>
                </c:pt>
                <c:pt idx="119" formatCode="0.00">
                  <c:v>8.9866958094446847</c:v>
                </c:pt>
                <c:pt idx="120" formatCode="0.00">
                  <c:v>8.7640228175639425</c:v>
                </c:pt>
                <c:pt idx="121" formatCode="0.00">
                  <c:v>8.5509043848902397</c:v>
                </c:pt>
                <c:pt idx="122" formatCode="0.00">
                  <c:v>8.3467240028147529</c:v>
                </c:pt>
                <c:pt idx="123" formatCode="0.00">
                  <c:v>8.1509194799227735</c:v>
                </c:pt>
                <c:pt idx="124" formatCode="0.00">
                  <c:v>7.9629768515462125</c:v>
                </c:pt>
                <c:pt idx="125" formatCode="0.00">
                  <c:v>7.7824251154757214</c:v>
                </c:pt>
                <c:pt idx="126" formatCode="0.00">
                  <c:v>7.6088316630922375</c:v>
                </c:pt>
                <c:pt idx="127" formatCode="0.00">
                  <c:v>7.4417982986867104</c:v>
                </c:pt>
                <c:pt idx="128" formatCode="0.00">
                  <c:v>7.2809577585351395</c:v>
                </c:pt>
                <c:pt idx="129" formatCode="0.00">
                  <c:v>7.1259706564213952</c:v>
                </c:pt>
                <c:pt idx="130" formatCode="0.00">
                  <c:v>6.9765227945392931</c:v>
                </c:pt>
                <c:pt idx="131" formatCode="0.00">
                  <c:v>6.832322788664146</c:v>
                </c:pt>
                <c:pt idx="132" formatCode="0.00">
                  <c:v>6.6930999646295781</c:v>
                </c:pt>
                <c:pt idx="133" formatCode="0.00">
                  <c:v>6.5586024898397772</c:v>
                </c:pt>
                <c:pt idx="134" formatCode="0.00">
                  <c:v>6.4285957090767489</c:v>
                </c:pt>
                <c:pt idx="135" formatCode="0.00">
                  <c:v>6.302860658448787</c:v>
                </c:pt>
                <c:pt idx="136" formatCode="0.00">
                  <c:v>6.1811927351465474</c:v>
                </c:pt>
                <c:pt idx="137" formatCode="0.00">
                  <c:v>6.0634005038702945</c:v>
                </c:pt>
                <c:pt idx="138" formatCode="0.00">
                  <c:v>5.9493046234753324</c:v>
                </c:pt>
                <c:pt idx="139" formatCode="0.00">
                  <c:v>5.8387368796452543</c:v>
                </c:pt>
                <c:pt idx="140" formatCode="0.00">
                  <c:v>5.7315393113168529</c:v>
                </c:pt>
                <c:pt idx="141" formatCode="0.00">
                  <c:v>5.6275634202045435</c:v>
                </c:pt>
                <c:pt idx="142" formatCode="0.00">
                  <c:v>5.5266694541564929</c:v>
                </c:pt>
                <c:pt idx="143" formatCode="0.00">
                  <c:v>5.4287257562558979</c:v>
                </c:pt>
                <c:pt idx="144" formatCode="0.00">
                  <c:v>5.3336081725944906</c:v>
                </c:pt>
                <c:pt idx="145" formatCode="0.00">
                  <c:v>5.241199512515311</c:v>
                </c:pt>
                <c:pt idx="146" formatCode="0.00">
                  <c:v>5.1513890558727295</c:v>
                </c:pt>
                <c:pt idx="147" formatCode="0.00">
                  <c:v>5.0640721025053885</c:v>
                </c:pt>
                <c:pt idx="148" formatCode="0.00">
                  <c:v>4.9791495596803204</c:v>
                </c:pt>
                <c:pt idx="149" formatCode="0.00">
                  <c:v>4.8965275637538515</c:v>
                </c:pt>
                <c:pt idx="150" formatCode="0.00">
                  <c:v>4.8161171327204855</c:v>
                </c:pt>
                <c:pt idx="151" formatCode="0.00">
                  <c:v>4.7378338466912506</c:v>
                </c:pt>
                <c:pt idx="152" formatCode="0.00">
                  <c:v>4.6615975536680807</c:v>
                </c:pt>
                <c:pt idx="153" formatCode="0.00">
                  <c:v>4.5873320982647714</c:v>
                </c:pt>
                <c:pt idx="154" formatCode="0.00">
                  <c:v>4.5149650712752241</c:v>
                </c:pt>
                <c:pt idx="155" formatCode="0.00">
                  <c:v>4.4444275782098535</c:v>
                </c:pt>
                <c:pt idx="156" formatCode="0.00">
                  <c:v>4.3756540251146259</c:v>
                </c:pt>
                <c:pt idx="157" formatCode="0.00">
                  <c:v>4.3085819201593685</c:v>
                </c:pt>
                <c:pt idx="158" formatCode="0.00">
                  <c:v>4.2431516896336108</c:v>
                </c:pt>
                <c:pt idx="159" formatCode="0.00">
                  <c:v>4.1793065071226536</c:v>
                </c:pt>
                <c:pt idx="160" formatCode="0.00">
                  <c:v>4.1169921347571314</c:v>
                </c:pt>
                <c:pt idx="161" formatCode="0.00">
                  <c:v>4.0561567755349373</c:v>
                </c:pt>
                <c:pt idx="162" formatCode="0.00">
                  <c:v>3.9967509358103483</c:v>
                </c:pt>
                <c:pt idx="163" formatCode="0.00">
                  <c:v>3.9387272971293892</c:v>
                </c:pt>
                <c:pt idx="164" formatCode="0.00">
                  <c:v>3.8820405966667777</c:v>
                </c:pt>
                <c:pt idx="165" formatCode="0.00">
                  <c:v>3.8266475155877533</c:v>
                </c:pt>
                <c:pt idx="166" formatCode="0.00">
                  <c:v>3.7725065747189888</c:v>
                </c:pt>
                <c:pt idx="167" formatCode="0.00">
                  <c:v>3.7195780369677904</c:v>
                </c:pt>
                <c:pt idx="168" formatCode="0.00">
                  <c:v>3.6678238159780006</c:v>
                </c:pt>
                <c:pt idx="169" formatCode="0.00">
                  <c:v>3.6172073905555204</c:v>
                </c:pt>
                <c:pt idx="170" formatCode="0.00">
                  <c:v>3.5676937244364852</c:v>
                </c:pt>
                <c:pt idx="171" formatCode="0.00">
                  <c:v>3.5192491910072556</c:v>
                </c:pt>
                <c:pt idx="172" formatCode="0.00">
                  <c:v>3.4718415026182927</c:v>
                </c:pt>
                <c:pt idx="173" formatCode="0.00">
                  <c:v>3.4254396441634869</c:v>
                </c:pt>
                <c:pt idx="174" formatCode="0.00">
                  <c:v>3.3800138106235793</c:v>
                </c:pt>
                <c:pt idx="175" formatCode="0.00">
                  <c:v>3.3355353482965899</c:v>
                </c:pt>
                <c:pt idx="176" formatCode="0.00">
                  <c:v>3.2919766994604078</c:v>
                </c:pt>
                <c:pt idx="177" formatCode="0.00">
                  <c:v>3.2493113502329574</c:v>
                </c:pt>
                <c:pt idx="178" formatCode="0.00">
                  <c:v>3.207513781413545</c:v>
                </c:pt>
                <c:pt idx="179" formatCode="0.00">
                  <c:v>3.1665594221060731</c:v>
                </c:pt>
                <c:pt idx="180" formatCode="0.00">
                  <c:v>3.1264246059396887</c:v>
                </c:pt>
                <c:pt idx="181" formatCode="0.00">
                  <c:v>3.0870865297168142</c:v>
                </c:pt>
                <c:pt idx="182" formatCode="0.00">
                  <c:v>3.0485232143310204</c:v>
                </c:pt>
                <c:pt idx="183" formatCode="0.00">
                  <c:v>3.0107134678090572</c:v>
                </c:pt>
                <c:pt idx="184" formatCode="0.00">
                  <c:v>2.9736368503419492</c:v>
                </c:pt>
                <c:pt idx="185" formatCode="0.00">
                  <c:v>2.9372736411800218</c:v>
                </c:pt>
                <c:pt idx="186" formatCode="0.00">
                  <c:v>2.9016048072756635</c:v>
                </c:pt>
                <c:pt idx="187" formatCode="0.00">
                  <c:v>2.8666119735659668</c:v>
                </c:pt>
                <c:pt idx="188" formatCode="0.00">
                  <c:v>2.8322773947949926</c:v>
                </c:pt>
                <c:pt idx="189" formatCode="0.00">
                  <c:v>2.7985839287824454</c:v>
                </c:pt>
                <c:pt idx="190" formatCode="0.00">
                  <c:v>2.7655150110519431</c:v>
                </c:pt>
                <c:pt idx="191" formatCode="0.00">
                  <c:v>2.7330546307381964</c:v>
                </c:pt>
                <c:pt idx="192" formatCode="0.00">
                  <c:v>2.7011873076976598</c:v>
                </c:pt>
                <c:pt idx="193" formatCode="0.00">
                  <c:v>2.6698980707524886</c:v>
                </c:pt>
                <c:pt idx="194" formatCode="0.00">
                  <c:v>2.6391724370023288</c:v>
                </c:pt>
                <c:pt idx="195" formatCode="0.00">
                  <c:v>2.6089963921426014</c:v>
                </c:pt>
                <c:pt idx="196" formatCode="0.00">
                  <c:v>2.5793563717322239</c:v>
                </c:pt>
                <c:pt idx="197" formatCode="0.00">
                  <c:v>2.5502392433572836</c:v>
                </c:pt>
                <c:pt idx="198" formatCode="0.00">
                  <c:v>2.5216322896405674</c:v>
                </c:pt>
                <c:pt idx="199" formatCode="0.00">
                  <c:v>2.4935231920502372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864-4C14-9390-3CA1B8D6C8B9}"/>
            </c:ext>
          </c:extLst>
        </c:ser>
        <c:ser>
          <c:idx val="4"/>
          <c:order val="4"/>
          <c:tx>
            <c:strRef>
              <c:f>'[Chart in NW ACG Template]Standard 10,20'!$AR$1</c:f>
              <c:strCache>
                <c:ptCount val="1"/>
                <c:pt idx="0">
                  <c:v>Trip/minutes at 33.3Hz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'[Chart in NW ACG Template]Standard 10,20'!$AM$2:$AM$201</c:f>
              <c:numCache>
                <c:formatCode>0.00%</c:formatCode>
                <c:ptCount val="200"/>
                <c:pt idx="0">
                  <c:v>1.0000000000000011E-2</c:v>
                </c:pt>
                <c:pt idx="1">
                  <c:v>2.0000000000000021E-2</c:v>
                </c:pt>
                <c:pt idx="2">
                  <c:v>3.000000000000002E-2</c:v>
                </c:pt>
                <c:pt idx="3">
                  <c:v>4.0000000000000042E-2</c:v>
                </c:pt>
                <c:pt idx="4">
                  <c:v>5.0000000000000037E-2</c:v>
                </c:pt>
                <c:pt idx="5">
                  <c:v>6.0000000000000067E-2</c:v>
                </c:pt>
                <c:pt idx="6">
                  <c:v>7.0000000000000034E-2</c:v>
                </c:pt>
                <c:pt idx="7">
                  <c:v>8.0000000000000085E-2</c:v>
                </c:pt>
                <c:pt idx="8">
                  <c:v>9.0000000000000066E-2</c:v>
                </c:pt>
                <c:pt idx="9">
                  <c:v>0.10000000000000003</c:v>
                </c:pt>
                <c:pt idx="10">
                  <c:v>0.10999999999999999</c:v>
                </c:pt>
                <c:pt idx="11">
                  <c:v>0.12000000000000002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0.15000000000000013</c:v>
                </c:pt>
                <c:pt idx="15">
                  <c:v>0.16000000000000011</c:v>
                </c:pt>
                <c:pt idx="16">
                  <c:v>0.17</c:v>
                </c:pt>
                <c:pt idx="17">
                  <c:v>0.18000000000000016</c:v>
                </c:pt>
                <c:pt idx="18">
                  <c:v>0.19000000000000014</c:v>
                </c:pt>
                <c:pt idx="19">
                  <c:v>0.20000000000000004</c:v>
                </c:pt>
                <c:pt idx="20">
                  <c:v>0.21000000000000019</c:v>
                </c:pt>
                <c:pt idx="21">
                  <c:v>0.22000000000000017</c:v>
                </c:pt>
                <c:pt idx="22">
                  <c:v>0.23000000000000009</c:v>
                </c:pt>
                <c:pt idx="23">
                  <c:v>0.24000000000000021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0.29000000000000031</c:v>
                </c:pt>
                <c:pt idx="29">
                  <c:v>0.30000000000000032</c:v>
                </c:pt>
                <c:pt idx="30">
                  <c:v>0.31000000000000039</c:v>
                </c:pt>
                <c:pt idx="31">
                  <c:v>0.32000000000000045</c:v>
                </c:pt>
                <c:pt idx="32">
                  <c:v>0.33000000000000052</c:v>
                </c:pt>
                <c:pt idx="33">
                  <c:v>0.34000000000000047</c:v>
                </c:pt>
                <c:pt idx="34">
                  <c:v>0.35000000000000031</c:v>
                </c:pt>
                <c:pt idx="35">
                  <c:v>0.36000000000000032</c:v>
                </c:pt>
                <c:pt idx="36">
                  <c:v>0.37000000000000038</c:v>
                </c:pt>
                <c:pt idx="37">
                  <c:v>0.3800000000000005</c:v>
                </c:pt>
                <c:pt idx="38">
                  <c:v>0.39000000000000051</c:v>
                </c:pt>
                <c:pt idx="39">
                  <c:v>0.4000000000000003</c:v>
                </c:pt>
                <c:pt idx="40">
                  <c:v>0.41000000000000031</c:v>
                </c:pt>
                <c:pt idx="41">
                  <c:v>0.42000000000000032</c:v>
                </c:pt>
                <c:pt idx="42">
                  <c:v>0.43000000000000038</c:v>
                </c:pt>
                <c:pt idx="43">
                  <c:v>0.44000000000000045</c:v>
                </c:pt>
                <c:pt idx="44">
                  <c:v>0.45000000000000034</c:v>
                </c:pt>
                <c:pt idx="45">
                  <c:v>0.4600000000000003</c:v>
                </c:pt>
                <c:pt idx="46">
                  <c:v>0.47000000000000031</c:v>
                </c:pt>
                <c:pt idx="47">
                  <c:v>0.48000000000000032</c:v>
                </c:pt>
                <c:pt idx="48">
                  <c:v>0.49000000000000032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0.5400000000000007</c:v>
                </c:pt>
                <c:pt idx="54">
                  <c:v>0.5500000000000006</c:v>
                </c:pt>
                <c:pt idx="55">
                  <c:v>0.56000000000000061</c:v>
                </c:pt>
                <c:pt idx="56">
                  <c:v>0.57000000000000062</c:v>
                </c:pt>
                <c:pt idx="57">
                  <c:v>0.58000000000000063</c:v>
                </c:pt>
                <c:pt idx="58">
                  <c:v>0.59000000000000064</c:v>
                </c:pt>
                <c:pt idx="59">
                  <c:v>0.60000000000000064</c:v>
                </c:pt>
                <c:pt idx="60">
                  <c:v>0.61000000000000065</c:v>
                </c:pt>
                <c:pt idx="61">
                  <c:v>0.62000000000000088</c:v>
                </c:pt>
                <c:pt idx="62">
                  <c:v>0.630000000000001</c:v>
                </c:pt>
                <c:pt idx="63">
                  <c:v>0.64000000000000101</c:v>
                </c:pt>
                <c:pt idx="64">
                  <c:v>0.65000000000000113</c:v>
                </c:pt>
                <c:pt idx="65">
                  <c:v>0.66000000000000114</c:v>
                </c:pt>
                <c:pt idx="66">
                  <c:v>0.67000000000000104</c:v>
                </c:pt>
                <c:pt idx="67">
                  <c:v>0.68000000000000105</c:v>
                </c:pt>
                <c:pt idx="68">
                  <c:v>0.69000000000000106</c:v>
                </c:pt>
                <c:pt idx="69">
                  <c:v>0.70000000000000062</c:v>
                </c:pt>
                <c:pt idx="70">
                  <c:v>0.71000000000000063</c:v>
                </c:pt>
                <c:pt idx="71">
                  <c:v>0.72000000000000064</c:v>
                </c:pt>
                <c:pt idx="72">
                  <c:v>0.73000000000000065</c:v>
                </c:pt>
                <c:pt idx="73">
                  <c:v>0.74000000000000099</c:v>
                </c:pt>
                <c:pt idx="74">
                  <c:v>0.75000000000000111</c:v>
                </c:pt>
                <c:pt idx="75">
                  <c:v>0.76000000000000112</c:v>
                </c:pt>
                <c:pt idx="76">
                  <c:v>0.77000000000000068</c:v>
                </c:pt>
                <c:pt idx="77">
                  <c:v>0.78000000000000069</c:v>
                </c:pt>
                <c:pt idx="78">
                  <c:v>0.7900000000000007</c:v>
                </c:pt>
                <c:pt idx="79">
                  <c:v>0.8000000000000006</c:v>
                </c:pt>
                <c:pt idx="80">
                  <c:v>0.81000000000000061</c:v>
                </c:pt>
                <c:pt idx="81">
                  <c:v>0.82000000000000062</c:v>
                </c:pt>
                <c:pt idx="82">
                  <c:v>0.83000000000000063</c:v>
                </c:pt>
                <c:pt idx="83">
                  <c:v>0.84000000000000064</c:v>
                </c:pt>
                <c:pt idx="84">
                  <c:v>0.85000000000000064</c:v>
                </c:pt>
                <c:pt idx="85">
                  <c:v>0.86000000000000065</c:v>
                </c:pt>
                <c:pt idx="86">
                  <c:v>0.87000000000000111</c:v>
                </c:pt>
                <c:pt idx="87">
                  <c:v>0.88000000000000111</c:v>
                </c:pt>
                <c:pt idx="88">
                  <c:v>0.89000000000000112</c:v>
                </c:pt>
                <c:pt idx="89">
                  <c:v>0.90000000000000069</c:v>
                </c:pt>
                <c:pt idx="90">
                  <c:v>0.9100000000000007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0.97000000000000053</c:v>
                </c:pt>
                <c:pt idx="97">
                  <c:v>0.98000000000000054</c:v>
                </c:pt>
                <c:pt idx="98">
                  <c:v>0.99000000000000066</c:v>
                </c:pt>
                <c:pt idx="99">
                  <c:v>1.0000000000000007</c:v>
                </c:pt>
                <c:pt idx="100">
                  <c:v>1.0100000000000007</c:v>
                </c:pt>
                <c:pt idx="101">
                  <c:v>1.0200000000000007</c:v>
                </c:pt>
                <c:pt idx="102">
                  <c:v>1.0300000000000007</c:v>
                </c:pt>
                <c:pt idx="103">
                  <c:v>1.0400000000000007</c:v>
                </c:pt>
                <c:pt idx="104">
                  <c:v>1.0500000000000007</c:v>
                </c:pt>
                <c:pt idx="105">
                  <c:v>1.0600000000000007</c:v>
                </c:pt>
                <c:pt idx="106">
                  <c:v>1.0700000000000007</c:v>
                </c:pt>
                <c:pt idx="107">
                  <c:v>1.0800000000000007</c:v>
                </c:pt>
                <c:pt idx="108">
                  <c:v>1.0900000000000007</c:v>
                </c:pt>
                <c:pt idx="109">
                  <c:v>1.1000000000000019</c:v>
                </c:pt>
                <c:pt idx="110">
                  <c:v>1.1100000000000019</c:v>
                </c:pt>
                <c:pt idx="111">
                  <c:v>1.1200000000000019</c:v>
                </c:pt>
                <c:pt idx="112">
                  <c:v>1.1300000000000019</c:v>
                </c:pt>
                <c:pt idx="113">
                  <c:v>1.1400000000000019</c:v>
                </c:pt>
                <c:pt idx="114">
                  <c:v>1.1500000000000019</c:v>
                </c:pt>
                <c:pt idx="115">
                  <c:v>1.1600000000000019</c:v>
                </c:pt>
                <c:pt idx="116">
                  <c:v>1.1700000000000019</c:v>
                </c:pt>
                <c:pt idx="117">
                  <c:v>1.1800000000000019</c:v>
                </c:pt>
                <c:pt idx="118">
                  <c:v>1.1900000000000019</c:v>
                </c:pt>
                <c:pt idx="119">
                  <c:v>1.2000000000000008</c:v>
                </c:pt>
                <c:pt idx="120">
                  <c:v>1.2100000000000009</c:v>
                </c:pt>
                <c:pt idx="121">
                  <c:v>1.2200000000000009</c:v>
                </c:pt>
                <c:pt idx="122">
                  <c:v>1.2300000000000009</c:v>
                </c:pt>
                <c:pt idx="123">
                  <c:v>1.2400000000000009</c:v>
                </c:pt>
                <c:pt idx="124">
                  <c:v>1.2500000000000009</c:v>
                </c:pt>
                <c:pt idx="125">
                  <c:v>1.2600000000000009</c:v>
                </c:pt>
                <c:pt idx="126">
                  <c:v>1.2700000000000009</c:v>
                </c:pt>
                <c:pt idx="127">
                  <c:v>1.2800000000000009</c:v>
                </c:pt>
                <c:pt idx="128">
                  <c:v>1.2900000000000009</c:v>
                </c:pt>
                <c:pt idx="129">
                  <c:v>1.3000000000000009</c:v>
                </c:pt>
                <c:pt idx="130">
                  <c:v>1.3100000000000009</c:v>
                </c:pt>
                <c:pt idx="131">
                  <c:v>1.3200000000000021</c:v>
                </c:pt>
                <c:pt idx="132">
                  <c:v>1.3300000000000021</c:v>
                </c:pt>
                <c:pt idx="133">
                  <c:v>1.3400000000000021</c:v>
                </c:pt>
                <c:pt idx="134">
                  <c:v>1.3500000000000021</c:v>
                </c:pt>
                <c:pt idx="135">
                  <c:v>1.3600000000000021</c:v>
                </c:pt>
                <c:pt idx="136">
                  <c:v>1.3700000000000021</c:v>
                </c:pt>
                <c:pt idx="137">
                  <c:v>1.3800000000000021</c:v>
                </c:pt>
                <c:pt idx="138">
                  <c:v>1.3900000000000021</c:v>
                </c:pt>
                <c:pt idx="139">
                  <c:v>1.400000000000001</c:v>
                </c:pt>
                <c:pt idx="140">
                  <c:v>1.410000000000001</c:v>
                </c:pt>
                <c:pt idx="141">
                  <c:v>1.420000000000001</c:v>
                </c:pt>
                <c:pt idx="142">
                  <c:v>1.430000000000001</c:v>
                </c:pt>
                <c:pt idx="143">
                  <c:v>1.4400000000000011</c:v>
                </c:pt>
                <c:pt idx="144">
                  <c:v>1.4500000000000011</c:v>
                </c:pt>
                <c:pt idx="145">
                  <c:v>1.4600000000000011</c:v>
                </c:pt>
                <c:pt idx="146">
                  <c:v>1.4700000000000011</c:v>
                </c:pt>
                <c:pt idx="147">
                  <c:v>1.4800000000000011</c:v>
                </c:pt>
                <c:pt idx="148">
                  <c:v>1.4900000000000011</c:v>
                </c:pt>
                <c:pt idx="149">
                  <c:v>1.5000000000000011</c:v>
                </c:pt>
                <c:pt idx="150">
                  <c:v>1.5100000000000011</c:v>
                </c:pt>
                <c:pt idx="151">
                  <c:v>1.5200000000000011</c:v>
                </c:pt>
                <c:pt idx="152">
                  <c:v>1.5300000000000011</c:v>
                </c:pt>
                <c:pt idx="153">
                  <c:v>1.5400000000000011</c:v>
                </c:pt>
                <c:pt idx="154">
                  <c:v>1.550000000000002</c:v>
                </c:pt>
                <c:pt idx="155">
                  <c:v>1.5600000000000021</c:v>
                </c:pt>
                <c:pt idx="156">
                  <c:v>1.5700000000000021</c:v>
                </c:pt>
                <c:pt idx="157">
                  <c:v>1.5800000000000021</c:v>
                </c:pt>
                <c:pt idx="158">
                  <c:v>1.5900000000000021</c:v>
                </c:pt>
                <c:pt idx="159">
                  <c:v>1.6000000000000021</c:v>
                </c:pt>
                <c:pt idx="160">
                  <c:v>1.6100000000000021</c:v>
                </c:pt>
                <c:pt idx="161">
                  <c:v>1.6200000000000021</c:v>
                </c:pt>
                <c:pt idx="162">
                  <c:v>1.6300000000000021</c:v>
                </c:pt>
                <c:pt idx="163">
                  <c:v>1.6400000000000021</c:v>
                </c:pt>
                <c:pt idx="164">
                  <c:v>1.6500000000000021</c:v>
                </c:pt>
                <c:pt idx="165">
                  <c:v>1.6600000000000021</c:v>
                </c:pt>
                <c:pt idx="166">
                  <c:v>1.6700000000000021</c:v>
                </c:pt>
                <c:pt idx="167">
                  <c:v>1.6800000000000024</c:v>
                </c:pt>
                <c:pt idx="168">
                  <c:v>1.6900000000000024</c:v>
                </c:pt>
                <c:pt idx="169">
                  <c:v>1.7000000000000022</c:v>
                </c:pt>
                <c:pt idx="170">
                  <c:v>1.7100000000000022</c:v>
                </c:pt>
                <c:pt idx="171">
                  <c:v>1.7200000000000022</c:v>
                </c:pt>
                <c:pt idx="172">
                  <c:v>1.7300000000000024</c:v>
                </c:pt>
                <c:pt idx="173">
                  <c:v>1.7400000000000024</c:v>
                </c:pt>
                <c:pt idx="174">
                  <c:v>1.7500000000000024</c:v>
                </c:pt>
                <c:pt idx="175">
                  <c:v>1.7600000000000025</c:v>
                </c:pt>
                <c:pt idx="176">
                  <c:v>1.7700000000000027</c:v>
                </c:pt>
                <c:pt idx="177">
                  <c:v>1.7800000000000027</c:v>
                </c:pt>
                <c:pt idx="178">
                  <c:v>1.7900000000000027</c:v>
                </c:pt>
                <c:pt idx="179">
                  <c:v>1.800000000000002</c:v>
                </c:pt>
                <c:pt idx="180">
                  <c:v>1.8100000000000021</c:v>
                </c:pt>
                <c:pt idx="181">
                  <c:v>1.8200000000000021</c:v>
                </c:pt>
                <c:pt idx="182">
                  <c:v>1.8300000000000021</c:v>
                </c:pt>
                <c:pt idx="183">
                  <c:v>1.8400000000000021</c:v>
                </c:pt>
                <c:pt idx="184">
                  <c:v>1.8500000000000021</c:v>
                </c:pt>
                <c:pt idx="185">
                  <c:v>1.8600000000000021</c:v>
                </c:pt>
                <c:pt idx="186">
                  <c:v>1.8700000000000021</c:v>
                </c:pt>
                <c:pt idx="187">
                  <c:v>1.8800000000000021</c:v>
                </c:pt>
                <c:pt idx="188">
                  <c:v>1.8900000000000021</c:v>
                </c:pt>
                <c:pt idx="189">
                  <c:v>1.9000000000000017</c:v>
                </c:pt>
                <c:pt idx="190">
                  <c:v>1.9100000000000017</c:v>
                </c:pt>
                <c:pt idx="191">
                  <c:v>1.9200000000000017</c:v>
                </c:pt>
                <c:pt idx="192">
                  <c:v>1.9300000000000017</c:v>
                </c:pt>
                <c:pt idx="193">
                  <c:v>1.9400000000000017</c:v>
                </c:pt>
                <c:pt idx="194">
                  <c:v>1.9500000000000017</c:v>
                </c:pt>
                <c:pt idx="195">
                  <c:v>1.9600000000000017</c:v>
                </c:pt>
                <c:pt idx="196">
                  <c:v>1.9700000000000017</c:v>
                </c:pt>
                <c:pt idx="197">
                  <c:v>1.980000000000002</c:v>
                </c:pt>
                <c:pt idx="198">
                  <c:v>1.990000000000002</c:v>
                </c:pt>
                <c:pt idx="199">
                  <c:v>2.0000000000000013</c:v>
                </c:pt>
              </c:numCache>
            </c:numRef>
          </c:xVal>
          <c:yVal>
            <c:numRef>
              <c:f>'[Chart in NW ACG Template]Standard 10,20'!$AR$2:$AR$201</c:f>
              <c:numCache>
                <c:formatCode>General</c:formatCode>
                <c:ptCount val="200"/>
                <c:pt idx="94" formatCode="0.00">
                  <c:v>49.333665133052584</c:v>
                </c:pt>
                <c:pt idx="95" formatCode="0.00">
                  <c:v>35.835189384560657</c:v>
                </c:pt>
                <c:pt idx="96" formatCode="0.00">
                  <c:v>30.423990692644836</c:v>
                </c:pt>
                <c:pt idx="97" formatCode="0.00">
                  <c:v>27.022362312367708</c:v>
                </c:pt>
                <c:pt idx="98" formatCode="0.00">
                  <c:v>24.55648040296218</c:v>
                </c:pt>
                <c:pt idx="99" formatCode="0.00">
                  <c:v>22.63364379840753</c:v>
                </c:pt>
                <c:pt idx="100" formatCode="0.00">
                  <c:v>21.065682484778986</c:v>
                </c:pt>
                <c:pt idx="101" formatCode="0.00">
                  <c:v>19.747733071157608</c:v>
                </c:pt>
                <c:pt idx="102" formatCode="0.00">
                  <c:v>18.615336538996637</c:v>
                </c:pt>
                <c:pt idx="103" formatCode="0.00">
                  <c:v>17.626028849365909</c:v>
                </c:pt>
                <c:pt idx="104" formatCode="0.00">
                  <c:v>16.750351949199075</c:v>
                </c:pt>
                <c:pt idx="105" formatCode="0.00">
                  <c:v>15.967033929779076</c:v>
                </c:pt>
                <c:pt idx="106" formatCode="0.00">
                  <c:v>15.260213665562148</c:v>
                </c:pt>
                <c:pt idx="107" formatCode="0.00">
                  <c:v>14.617750170855798</c:v>
                </c:pt>
                <c:pt idx="108" formatCode="0.00">
                  <c:v>14.030144620705421</c:v>
                </c:pt>
                <c:pt idx="109" formatCode="0.00">
                  <c:v>13.489826526825308</c:v>
                </c:pt>
                <c:pt idx="110" formatCode="0.00">
                  <c:v>12.990665748995591</c:v>
                </c:pt>
                <c:pt idx="111" formatCode="0.00">
                  <c:v>12.527629684953645</c:v>
                </c:pt>
                <c:pt idx="112" formatCode="0.00">
                  <c:v>12.096536709460754</c:v>
                </c:pt>
                <c:pt idx="113" formatCode="0.00">
                  <c:v>11.693875153154872</c:v>
                </c:pt>
                <c:pt idx="114" formatCode="0.00">
                  <c:v>11.316667968007177</c:v>
                </c:pt>
                <c:pt idx="115" formatCode="0.00">
                  <c:v>10.962369906392</c:v>
                </c:pt>
                <c:pt idx="116" formatCode="0.00">
                  <c:v>10.628788269516335</c:v>
                </c:pt>
                <c:pt idx="117" formatCode="0.00">
                  <c:v>10.314021026068296</c:v>
                </c:pt>
                <c:pt idx="118" formatCode="0.00">
                  <c:v>10.016407924499839</c:v>
                </c:pt>
                <c:pt idx="119" formatCode="0.00">
                  <c:v>9.7344914571410133</c:v>
                </c:pt>
                <c:pt idx="120" formatCode="0.00">
                  <c:v>9.4669853863635325</c:v>
                </c:pt>
                <c:pt idx="121" formatCode="0.00">
                  <c:v>9.2127491407882225</c:v>
                </c:pt>
                <c:pt idx="122" formatCode="0.00">
                  <c:v>8.9707668153519577</c:v>
                </c:pt>
                <c:pt idx="123" formatCode="0.00">
                  <c:v>8.7401298166372161</c:v>
                </c:pt>
                <c:pt idx="124" formatCode="0.00">
                  <c:v>8.5200224199179146</c:v>
                </c:pt>
                <c:pt idx="125" formatCode="0.00">
                  <c:v>8.3097096709977389</c:v>
                </c:pt>
                <c:pt idx="126" formatCode="0.00">
                  <c:v>8.1085271906430787</c:v>
                </c:pt>
                <c:pt idx="127" formatCode="0.00">
                  <c:v>7.9158725337319611</c:v>
                </c:pt>
                <c:pt idx="128" formatCode="0.00">
                  <c:v>7.7311978272466071</c:v>
                </c:pt>
                <c:pt idx="129" formatCode="0.00">
                  <c:v>7.5540034666998155</c:v>
                </c:pt>
                <c:pt idx="130" formatCode="0.00">
                  <c:v>7.3838326936589054</c:v>
                </c:pt>
                <c:pt idx="131" formatCode="0.00">
                  <c:v>7.2202669107465951</c:v>
                </c:pt>
                <c:pt idx="132" formatCode="0.00">
                  <c:v>7.0629216170815567</c:v>
                </c:pt>
                <c:pt idx="133" formatCode="0.00">
                  <c:v>6.9114428682261488</c:v>
                </c:pt>
                <c:pt idx="134" formatCode="0.00">
                  <c:v>6.7655041815739736</c:v>
                </c:pt>
                <c:pt idx="135" formatCode="0.00">
                  <c:v>6.6248038216697083</c:v>
                </c:pt>
                <c:pt idx="136" formatCode="0.00">
                  <c:v>6.4890624109193382</c:v>
                </c:pt>
                <c:pt idx="137" formatCode="0.00">
                  <c:v>6.3580208200659731</c:v>
                </c:pt>
                <c:pt idx="138" formatCode="0.00">
                  <c:v>6.2314383000963094</c:v>
                </c:pt>
                <c:pt idx="139" formatCode="0.00">
                  <c:v>6.1090908232297165</c:v>
                </c:pt>
                <c:pt idx="140" formatCode="0.00">
                  <c:v>5.9907696055860775</c:v>
                </c:pt>
                <c:pt idx="141" formatCode="0.00">
                  <c:v>5.8762797882252134</c:v>
                </c:pt>
                <c:pt idx="142" formatCode="0.00">
                  <c:v>5.7654392566644797</c:v>
                </c:pt>
                <c:pt idx="143" formatCode="0.00">
                  <c:v>5.6580775818334264</c:v>
                </c:pt>
                <c:pt idx="144" formatCode="0.00">
                  <c:v>5.5540350678201484</c:v>
                </c:pt>
                <c:pt idx="145" formatCode="0.00">
                  <c:v>5.4531618937819974</c:v>
                </c:pt>
                <c:pt idx="146" formatCode="0.00">
                  <c:v>5.3553173390992903</c:v>
                </c:pt>
                <c:pt idx="147" formatCode="0.00">
                  <c:v>5.2603690822995679</c:v>
                </c:pt>
                <c:pt idx="148" formatCode="0.00">
                  <c:v>5.1681925655116059</c:v>
                </c:pt>
                <c:pt idx="149" formatCode="0.00">
                  <c:v>5.0786704172624439</c:v>
                </c:pt>
                <c:pt idx="150" formatCode="0.00">
                  <c:v>4.9916919273314573</c:v>
                </c:pt>
                <c:pt idx="151" formatCode="0.00">
                  <c:v>4.9071525681512664</c:v>
                </c:pt>
                <c:pt idx="152" formatCode="0.00">
                  <c:v>4.8249535579125782</c:v>
                </c:pt>
                <c:pt idx="153" formatCode="0.00">
                  <c:v>4.7450014611069085</c:v>
                </c:pt>
                <c:pt idx="154" formatCode="0.00">
                  <c:v>4.6672078227409042</c:v>
                </c:pt>
                <c:pt idx="155" formatCode="0.00">
                  <c:v>4.5914888328899908</c:v>
                </c:pt>
                <c:pt idx="156" formatCode="0.00">
                  <c:v>4.5177650186365907</c:v>
                </c:pt>
                <c:pt idx="157" formatCode="0.00">
                  <c:v>4.4459609607680708</c:v>
                </c:pt>
                <c:pt idx="158" formatCode="0.00">
                  <c:v>4.3760050328976687</c:v>
                </c:pt>
                <c:pt idx="159" formatCode="0.00">
                  <c:v>4.3078291609245385</c:v>
                </c:pt>
                <c:pt idx="160" formatCode="0.00">
                  <c:v>4.2413686009708718</c:v>
                </c:pt>
                <c:pt idx="161" formatCode="0.00">
                  <c:v>4.1765617341294394</c:v>
                </c:pt>
                <c:pt idx="162" formatCode="0.00">
                  <c:v>4.1133498765274519</c:v>
                </c:pt>
                <c:pt idx="163" formatCode="0.00">
                  <c:v>4.0516771033645558</c:v>
                </c:pt>
                <c:pt idx="164" formatCode="0.00">
                  <c:v>3.9914900857177766</c:v>
                </c:pt>
                <c:pt idx="165" formatCode="0.00">
                  <c:v>3.9327379390261012</c:v>
                </c:pt>
                <c:pt idx="166" formatCode="0.00">
                  <c:v>3.8753720822728988</c:v>
                </c:pt>
                <c:pt idx="167" formatCode="0.00">
                  <c:v>3.819346106979693</c:v>
                </c:pt>
                <c:pt idx="168" formatCode="0.00">
                  <c:v>3.76461565520871</c:v>
                </c:pt>
                <c:pt idx="169" formatCode="0.00">
                  <c:v>3.711138305846938</c:v>
                </c:pt>
                <c:pt idx="170" formatCode="0.00">
                  <c:v>3.6588734685118673</c:v>
                </c:pt>
                <c:pt idx="171" formatCode="0.00">
                  <c:v>3.6077822844793692</c:v>
                </c:pt>
                <c:pt idx="172" formatCode="0.00">
                  <c:v>3.557827534088116</c:v>
                </c:pt>
                <c:pt idx="173" formatCode="0.00">
                  <c:v>3.5089735501238453</c:v>
                </c:pt>
                <c:pt idx="174" formatCode="0.00">
                  <c:v>3.4611861367301771</c:v>
                </c:pt>
                <c:pt idx="175" formatCode="0.00">
                  <c:v>3.414432493432324</c:v>
                </c:pt>
                <c:pt idx="176" formatCode="0.00">
                  <c:v>3.3686811438954551</c:v>
                </c:pt>
                <c:pt idx="177" formatCode="0.00">
                  <c:v>3.3239018690715243</c:v>
                </c:pt>
                <c:pt idx="178" formatCode="0.00">
                  <c:v>3.2800656444175935</c:v>
                </c:pt>
                <c:pt idx="179" formatCode="0.00">
                  <c:v>3.2371445808947148</c:v>
                </c:pt>
                <c:pt idx="180" formatCode="0.00">
                  <c:v>3.1951118694804386</c:v>
                </c:pt>
                <c:pt idx="181" formatCode="0.00">
                  <c:v>3.1539417289495852</c:v>
                </c:pt>
                <c:pt idx="182" formatCode="0.00">
                  <c:v>3.1136093566975842</c:v>
                </c:pt>
                <c:pt idx="183" formatCode="0.00">
                  <c:v>3.0740908823985258</c:v>
                </c:pt>
                <c:pt idx="184" formatCode="0.00">
                  <c:v>3.035363324306402</c:v>
                </c:pt>
                <c:pt idx="185" formatCode="0.00">
                  <c:v>2.9974045480228466</c:v>
                </c:pt>
                <c:pt idx="186" formatCode="0.00">
                  <c:v>2.9601932275682032</c:v>
                </c:pt>
                <c:pt idx="187" formatCode="0.00">
                  <c:v>2.9237088086051792</c:v>
                </c:pt>
                <c:pt idx="188" formatCode="0.00">
                  <c:v>2.8879314736755819</c:v>
                </c:pt>
                <c:pt idx="189" formatCode="0.00">
                  <c:v>2.852842109321112</c:v>
                </c:pt>
                <c:pt idx="190" formatCode="0.00">
                  <c:v>2.8184222749685728</c:v>
                </c:pt>
                <c:pt idx="191" formatCode="0.00">
                  <c:v>2.7846541734685637</c:v>
                </c:pt>
                <c:pt idx="192" formatCode="0.00">
                  <c:v>2.7515206231848794</c:v>
                </c:pt>
                <c:pt idx="193" formatCode="0.00">
                  <c:v>2.7190050315389267</c:v>
                </c:pt>
                <c:pt idx="194" formatCode="0.00">
                  <c:v>2.6870913699204246</c:v>
                </c:pt>
                <c:pt idx="195" formatCode="0.00">
                  <c:v>2.6557641498817488</c:v>
                </c:pt>
                <c:pt idx="196" formatCode="0.00">
                  <c:v>2.6250084005391465</c:v>
                </c:pt>
                <c:pt idx="197" formatCode="0.00">
                  <c:v>2.5948096471090949</c:v>
                </c:pt>
                <c:pt idx="198" formatCode="0.00">
                  <c:v>2.5651538905131637</c:v>
                </c:pt>
                <c:pt idx="199" formatCode="0.00">
                  <c:v>2.5360275879891798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A864-4C14-9390-3CA1B8D6C8B9}"/>
            </c:ext>
          </c:extLst>
        </c:ser>
        <c:ser>
          <c:idx val="5"/>
          <c:order val="5"/>
          <c:tx>
            <c:strRef>
              <c:f>'[Chart in NW ACG Template]Standard 10,20'!$AS$1</c:f>
              <c:strCache>
                <c:ptCount val="1"/>
                <c:pt idx="0">
                  <c:v>Trip/minutes at 46.6Hz</c:v>
                </c:pt>
              </c:strCache>
            </c:strRef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'[Chart in NW ACG Template]Standard 10,20'!$AM$2:$AM$201</c:f>
              <c:numCache>
                <c:formatCode>0.00%</c:formatCode>
                <c:ptCount val="200"/>
                <c:pt idx="0">
                  <c:v>1.0000000000000011E-2</c:v>
                </c:pt>
                <c:pt idx="1">
                  <c:v>2.0000000000000021E-2</c:v>
                </c:pt>
                <c:pt idx="2">
                  <c:v>3.000000000000002E-2</c:v>
                </c:pt>
                <c:pt idx="3">
                  <c:v>4.0000000000000042E-2</c:v>
                </c:pt>
                <c:pt idx="4">
                  <c:v>5.0000000000000037E-2</c:v>
                </c:pt>
                <c:pt idx="5">
                  <c:v>6.0000000000000067E-2</c:v>
                </c:pt>
                <c:pt idx="6">
                  <c:v>7.0000000000000034E-2</c:v>
                </c:pt>
                <c:pt idx="7">
                  <c:v>8.0000000000000085E-2</c:v>
                </c:pt>
                <c:pt idx="8">
                  <c:v>9.0000000000000066E-2</c:v>
                </c:pt>
                <c:pt idx="9">
                  <c:v>0.10000000000000003</c:v>
                </c:pt>
                <c:pt idx="10">
                  <c:v>0.10999999999999999</c:v>
                </c:pt>
                <c:pt idx="11">
                  <c:v>0.12000000000000002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0.15000000000000013</c:v>
                </c:pt>
                <c:pt idx="15">
                  <c:v>0.16000000000000011</c:v>
                </c:pt>
                <c:pt idx="16">
                  <c:v>0.17</c:v>
                </c:pt>
                <c:pt idx="17">
                  <c:v>0.18000000000000016</c:v>
                </c:pt>
                <c:pt idx="18">
                  <c:v>0.19000000000000014</c:v>
                </c:pt>
                <c:pt idx="19">
                  <c:v>0.20000000000000004</c:v>
                </c:pt>
                <c:pt idx="20">
                  <c:v>0.21000000000000019</c:v>
                </c:pt>
                <c:pt idx="21">
                  <c:v>0.22000000000000017</c:v>
                </c:pt>
                <c:pt idx="22">
                  <c:v>0.23000000000000009</c:v>
                </c:pt>
                <c:pt idx="23">
                  <c:v>0.24000000000000021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0.29000000000000031</c:v>
                </c:pt>
                <c:pt idx="29">
                  <c:v>0.30000000000000032</c:v>
                </c:pt>
                <c:pt idx="30">
                  <c:v>0.31000000000000039</c:v>
                </c:pt>
                <c:pt idx="31">
                  <c:v>0.32000000000000045</c:v>
                </c:pt>
                <c:pt idx="32">
                  <c:v>0.33000000000000052</c:v>
                </c:pt>
                <c:pt idx="33">
                  <c:v>0.34000000000000047</c:v>
                </c:pt>
                <c:pt idx="34">
                  <c:v>0.35000000000000031</c:v>
                </c:pt>
                <c:pt idx="35">
                  <c:v>0.36000000000000032</c:v>
                </c:pt>
                <c:pt idx="36">
                  <c:v>0.37000000000000038</c:v>
                </c:pt>
                <c:pt idx="37">
                  <c:v>0.3800000000000005</c:v>
                </c:pt>
                <c:pt idx="38">
                  <c:v>0.39000000000000051</c:v>
                </c:pt>
                <c:pt idx="39">
                  <c:v>0.4000000000000003</c:v>
                </c:pt>
                <c:pt idx="40">
                  <c:v>0.41000000000000031</c:v>
                </c:pt>
                <c:pt idx="41">
                  <c:v>0.42000000000000032</c:v>
                </c:pt>
                <c:pt idx="42">
                  <c:v>0.43000000000000038</c:v>
                </c:pt>
                <c:pt idx="43">
                  <c:v>0.44000000000000045</c:v>
                </c:pt>
                <c:pt idx="44">
                  <c:v>0.45000000000000034</c:v>
                </c:pt>
                <c:pt idx="45">
                  <c:v>0.4600000000000003</c:v>
                </c:pt>
                <c:pt idx="46">
                  <c:v>0.47000000000000031</c:v>
                </c:pt>
                <c:pt idx="47">
                  <c:v>0.48000000000000032</c:v>
                </c:pt>
                <c:pt idx="48">
                  <c:v>0.49000000000000032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0.5400000000000007</c:v>
                </c:pt>
                <c:pt idx="54">
                  <c:v>0.5500000000000006</c:v>
                </c:pt>
                <c:pt idx="55">
                  <c:v>0.56000000000000061</c:v>
                </c:pt>
                <c:pt idx="56">
                  <c:v>0.57000000000000062</c:v>
                </c:pt>
                <c:pt idx="57">
                  <c:v>0.58000000000000063</c:v>
                </c:pt>
                <c:pt idx="58">
                  <c:v>0.59000000000000064</c:v>
                </c:pt>
                <c:pt idx="59">
                  <c:v>0.60000000000000064</c:v>
                </c:pt>
                <c:pt idx="60">
                  <c:v>0.61000000000000065</c:v>
                </c:pt>
                <c:pt idx="61">
                  <c:v>0.62000000000000088</c:v>
                </c:pt>
                <c:pt idx="62">
                  <c:v>0.630000000000001</c:v>
                </c:pt>
                <c:pt idx="63">
                  <c:v>0.64000000000000101</c:v>
                </c:pt>
                <c:pt idx="64">
                  <c:v>0.65000000000000113</c:v>
                </c:pt>
                <c:pt idx="65">
                  <c:v>0.66000000000000114</c:v>
                </c:pt>
                <c:pt idx="66">
                  <c:v>0.67000000000000104</c:v>
                </c:pt>
                <c:pt idx="67">
                  <c:v>0.68000000000000105</c:v>
                </c:pt>
                <c:pt idx="68">
                  <c:v>0.69000000000000106</c:v>
                </c:pt>
                <c:pt idx="69">
                  <c:v>0.70000000000000062</c:v>
                </c:pt>
                <c:pt idx="70">
                  <c:v>0.71000000000000063</c:v>
                </c:pt>
                <c:pt idx="71">
                  <c:v>0.72000000000000064</c:v>
                </c:pt>
                <c:pt idx="72">
                  <c:v>0.73000000000000065</c:v>
                </c:pt>
                <c:pt idx="73">
                  <c:v>0.74000000000000099</c:v>
                </c:pt>
                <c:pt idx="74">
                  <c:v>0.75000000000000111</c:v>
                </c:pt>
                <c:pt idx="75">
                  <c:v>0.76000000000000112</c:v>
                </c:pt>
                <c:pt idx="76">
                  <c:v>0.77000000000000068</c:v>
                </c:pt>
                <c:pt idx="77">
                  <c:v>0.78000000000000069</c:v>
                </c:pt>
                <c:pt idx="78">
                  <c:v>0.7900000000000007</c:v>
                </c:pt>
                <c:pt idx="79">
                  <c:v>0.8000000000000006</c:v>
                </c:pt>
                <c:pt idx="80">
                  <c:v>0.81000000000000061</c:v>
                </c:pt>
                <c:pt idx="81">
                  <c:v>0.82000000000000062</c:v>
                </c:pt>
                <c:pt idx="82">
                  <c:v>0.83000000000000063</c:v>
                </c:pt>
                <c:pt idx="83">
                  <c:v>0.84000000000000064</c:v>
                </c:pt>
                <c:pt idx="84">
                  <c:v>0.85000000000000064</c:v>
                </c:pt>
                <c:pt idx="85">
                  <c:v>0.86000000000000065</c:v>
                </c:pt>
                <c:pt idx="86">
                  <c:v>0.87000000000000111</c:v>
                </c:pt>
                <c:pt idx="87">
                  <c:v>0.88000000000000111</c:v>
                </c:pt>
                <c:pt idx="88">
                  <c:v>0.89000000000000112</c:v>
                </c:pt>
                <c:pt idx="89">
                  <c:v>0.90000000000000069</c:v>
                </c:pt>
                <c:pt idx="90">
                  <c:v>0.9100000000000007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0.97000000000000053</c:v>
                </c:pt>
                <c:pt idx="97">
                  <c:v>0.98000000000000054</c:v>
                </c:pt>
                <c:pt idx="98">
                  <c:v>0.99000000000000066</c:v>
                </c:pt>
                <c:pt idx="99">
                  <c:v>1.0000000000000007</c:v>
                </c:pt>
                <c:pt idx="100">
                  <c:v>1.0100000000000007</c:v>
                </c:pt>
                <c:pt idx="101">
                  <c:v>1.0200000000000007</c:v>
                </c:pt>
                <c:pt idx="102">
                  <c:v>1.0300000000000007</c:v>
                </c:pt>
                <c:pt idx="103">
                  <c:v>1.0400000000000007</c:v>
                </c:pt>
                <c:pt idx="104">
                  <c:v>1.0500000000000007</c:v>
                </c:pt>
                <c:pt idx="105">
                  <c:v>1.0600000000000007</c:v>
                </c:pt>
                <c:pt idx="106">
                  <c:v>1.0700000000000007</c:v>
                </c:pt>
                <c:pt idx="107">
                  <c:v>1.0800000000000007</c:v>
                </c:pt>
                <c:pt idx="108">
                  <c:v>1.0900000000000007</c:v>
                </c:pt>
                <c:pt idx="109">
                  <c:v>1.1000000000000019</c:v>
                </c:pt>
                <c:pt idx="110">
                  <c:v>1.1100000000000019</c:v>
                </c:pt>
                <c:pt idx="111">
                  <c:v>1.1200000000000019</c:v>
                </c:pt>
                <c:pt idx="112">
                  <c:v>1.1300000000000019</c:v>
                </c:pt>
                <c:pt idx="113">
                  <c:v>1.1400000000000019</c:v>
                </c:pt>
                <c:pt idx="114">
                  <c:v>1.1500000000000019</c:v>
                </c:pt>
                <c:pt idx="115">
                  <c:v>1.1600000000000019</c:v>
                </c:pt>
                <c:pt idx="116">
                  <c:v>1.1700000000000019</c:v>
                </c:pt>
                <c:pt idx="117">
                  <c:v>1.1800000000000019</c:v>
                </c:pt>
                <c:pt idx="118">
                  <c:v>1.1900000000000019</c:v>
                </c:pt>
                <c:pt idx="119">
                  <c:v>1.2000000000000008</c:v>
                </c:pt>
                <c:pt idx="120">
                  <c:v>1.2100000000000009</c:v>
                </c:pt>
                <c:pt idx="121">
                  <c:v>1.2200000000000009</c:v>
                </c:pt>
                <c:pt idx="122">
                  <c:v>1.2300000000000009</c:v>
                </c:pt>
                <c:pt idx="123">
                  <c:v>1.2400000000000009</c:v>
                </c:pt>
                <c:pt idx="124">
                  <c:v>1.2500000000000009</c:v>
                </c:pt>
                <c:pt idx="125">
                  <c:v>1.2600000000000009</c:v>
                </c:pt>
                <c:pt idx="126">
                  <c:v>1.2700000000000009</c:v>
                </c:pt>
                <c:pt idx="127">
                  <c:v>1.2800000000000009</c:v>
                </c:pt>
                <c:pt idx="128">
                  <c:v>1.2900000000000009</c:v>
                </c:pt>
                <c:pt idx="129">
                  <c:v>1.3000000000000009</c:v>
                </c:pt>
                <c:pt idx="130">
                  <c:v>1.3100000000000009</c:v>
                </c:pt>
                <c:pt idx="131">
                  <c:v>1.3200000000000021</c:v>
                </c:pt>
                <c:pt idx="132">
                  <c:v>1.3300000000000021</c:v>
                </c:pt>
                <c:pt idx="133">
                  <c:v>1.3400000000000021</c:v>
                </c:pt>
                <c:pt idx="134">
                  <c:v>1.3500000000000021</c:v>
                </c:pt>
                <c:pt idx="135">
                  <c:v>1.3600000000000021</c:v>
                </c:pt>
                <c:pt idx="136">
                  <c:v>1.3700000000000021</c:v>
                </c:pt>
                <c:pt idx="137">
                  <c:v>1.3800000000000021</c:v>
                </c:pt>
                <c:pt idx="138">
                  <c:v>1.3900000000000021</c:v>
                </c:pt>
                <c:pt idx="139">
                  <c:v>1.400000000000001</c:v>
                </c:pt>
                <c:pt idx="140">
                  <c:v>1.410000000000001</c:v>
                </c:pt>
                <c:pt idx="141">
                  <c:v>1.420000000000001</c:v>
                </c:pt>
                <c:pt idx="142">
                  <c:v>1.430000000000001</c:v>
                </c:pt>
                <c:pt idx="143">
                  <c:v>1.4400000000000011</c:v>
                </c:pt>
                <c:pt idx="144">
                  <c:v>1.4500000000000011</c:v>
                </c:pt>
                <c:pt idx="145">
                  <c:v>1.4600000000000011</c:v>
                </c:pt>
                <c:pt idx="146">
                  <c:v>1.4700000000000011</c:v>
                </c:pt>
                <c:pt idx="147">
                  <c:v>1.4800000000000011</c:v>
                </c:pt>
                <c:pt idx="148">
                  <c:v>1.4900000000000011</c:v>
                </c:pt>
                <c:pt idx="149">
                  <c:v>1.5000000000000011</c:v>
                </c:pt>
                <c:pt idx="150">
                  <c:v>1.5100000000000011</c:v>
                </c:pt>
                <c:pt idx="151">
                  <c:v>1.5200000000000011</c:v>
                </c:pt>
                <c:pt idx="152">
                  <c:v>1.5300000000000011</c:v>
                </c:pt>
                <c:pt idx="153">
                  <c:v>1.5400000000000011</c:v>
                </c:pt>
                <c:pt idx="154">
                  <c:v>1.550000000000002</c:v>
                </c:pt>
                <c:pt idx="155">
                  <c:v>1.5600000000000021</c:v>
                </c:pt>
                <c:pt idx="156">
                  <c:v>1.5700000000000021</c:v>
                </c:pt>
                <c:pt idx="157">
                  <c:v>1.5800000000000021</c:v>
                </c:pt>
                <c:pt idx="158">
                  <c:v>1.5900000000000021</c:v>
                </c:pt>
                <c:pt idx="159">
                  <c:v>1.6000000000000021</c:v>
                </c:pt>
                <c:pt idx="160">
                  <c:v>1.6100000000000021</c:v>
                </c:pt>
                <c:pt idx="161">
                  <c:v>1.6200000000000021</c:v>
                </c:pt>
                <c:pt idx="162">
                  <c:v>1.6300000000000021</c:v>
                </c:pt>
                <c:pt idx="163">
                  <c:v>1.6400000000000021</c:v>
                </c:pt>
                <c:pt idx="164">
                  <c:v>1.6500000000000021</c:v>
                </c:pt>
                <c:pt idx="165">
                  <c:v>1.6600000000000021</c:v>
                </c:pt>
                <c:pt idx="166">
                  <c:v>1.6700000000000021</c:v>
                </c:pt>
                <c:pt idx="167">
                  <c:v>1.6800000000000024</c:v>
                </c:pt>
                <c:pt idx="168">
                  <c:v>1.6900000000000024</c:v>
                </c:pt>
                <c:pt idx="169">
                  <c:v>1.7000000000000022</c:v>
                </c:pt>
                <c:pt idx="170">
                  <c:v>1.7100000000000022</c:v>
                </c:pt>
                <c:pt idx="171">
                  <c:v>1.7200000000000022</c:v>
                </c:pt>
                <c:pt idx="172">
                  <c:v>1.7300000000000024</c:v>
                </c:pt>
                <c:pt idx="173">
                  <c:v>1.7400000000000024</c:v>
                </c:pt>
                <c:pt idx="174">
                  <c:v>1.7500000000000024</c:v>
                </c:pt>
                <c:pt idx="175">
                  <c:v>1.7600000000000025</c:v>
                </c:pt>
                <c:pt idx="176">
                  <c:v>1.7700000000000027</c:v>
                </c:pt>
                <c:pt idx="177">
                  <c:v>1.7800000000000027</c:v>
                </c:pt>
                <c:pt idx="178">
                  <c:v>1.7900000000000027</c:v>
                </c:pt>
                <c:pt idx="179">
                  <c:v>1.800000000000002</c:v>
                </c:pt>
                <c:pt idx="180">
                  <c:v>1.8100000000000021</c:v>
                </c:pt>
                <c:pt idx="181">
                  <c:v>1.8200000000000021</c:v>
                </c:pt>
                <c:pt idx="182">
                  <c:v>1.8300000000000021</c:v>
                </c:pt>
                <c:pt idx="183">
                  <c:v>1.8400000000000021</c:v>
                </c:pt>
                <c:pt idx="184">
                  <c:v>1.8500000000000021</c:v>
                </c:pt>
                <c:pt idx="185">
                  <c:v>1.8600000000000021</c:v>
                </c:pt>
                <c:pt idx="186">
                  <c:v>1.8700000000000021</c:v>
                </c:pt>
                <c:pt idx="187">
                  <c:v>1.8800000000000021</c:v>
                </c:pt>
                <c:pt idx="188">
                  <c:v>1.8900000000000021</c:v>
                </c:pt>
                <c:pt idx="189">
                  <c:v>1.9000000000000017</c:v>
                </c:pt>
                <c:pt idx="190">
                  <c:v>1.9100000000000017</c:v>
                </c:pt>
                <c:pt idx="191">
                  <c:v>1.9200000000000017</c:v>
                </c:pt>
                <c:pt idx="192">
                  <c:v>1.9300000000000017</c:v>
                </c:pt>
                <c:pt idx="193">
                  <c:v>1.9400000000000017</c:v>
                </c:pt>
                <c:pt idx="194">
                  <c:v>1.9500000000000017</c:v>
                </c:pt>
                <c:pt idx="195">
                  <c:v>1.9600000000000017</c:v>
                </c:pt>
                <c:pt idx="196">
                  <c:v>1.9700000000000017</c:v>
                </c:pt>
                <c:pt idx="197">
                  <c:v>1.980000000000002</c:v>
                </c:pt>
                <c:pt idx="198">
                  <c:v>1.990000000000002</c:v>
                </c:pt>
                <c:pt idx="199">
                  <c:v>2.0000000000000013</c:v>
                </c:pt>
              </c:numCache>
            </c:numRef>
          </c:xVal>
          <c:yVal>
            <c:numRef>
              <c:f>'[Chart in NW ACG Template]Standard 10,20'!$AS$2:$AS$201</c:f>
              <c:numCache>
                <c:formatCode>General</c:formatCode>
                <c:ptCount val="200"/>
                <c:pt idx="100" formatCode="0.00">
                  <c:v>39.422264839081578</c:v>
                </c:pt>
                <c:pt idx="101" formatCode="0.00">
                  <c:v>30.841206764800191</c:v>
                </c:pt>
                <c:pt idx="102" formatCode="0.00">
                  <c:v>26.65639425150243</c:v>
                </c:pt>
                <c:pt idx="103" formatCode="0.00">
                  <c:v>23.892334431233714</c:v>
                </c:pt>
                <c:pt idx="104" formatCode="0.00">
                  <c:v>21.840381020381233</c:v>
                </c:pt>
                <c:pt idx="105" formatCode="0.00">
                  <c:v>20.217256965637127</c:v>
                </c:pt>
                <c:pt idx="106" formatCode="0.00">
                  <c:v>18.880776189918286</c:v>
                </c:pt>
                <c:pt idx="107" formatCode="0.00">
                  <c:v>17.749364009860386</c:v>
                </c:pt>
                <c:pt idx="108" formatCode="0.00">
                  <c:v>16.771859947419873</c:v>
                </c:pt>
                <c:pt idx="109" formatCode="0.00">
                  <c:v>15.914059597175322</c:v>
                </c:pt>
                <c:pt idx="110" formatCode="0.00">
                  <c:v>15.151964237243011</c:v>
                </c:pt>
                <c:pt idx="111" formatCode="0.00">
                  <c:v>14.468087555457927</c:v>
                </c:pt>
                <c:pt idx="112" formatCode="0.00">
                  <c:v>13.849295222475163</c:v>
                </c:pt>
                <c:pt idx="113" formatCode="0.00">
                  <c:v>13.285472064541299</c:v>
                </c:pt>
                <c:pt idx="114" formatCode="0.00">
                  <c:v>12.768663328692469</c:v>
                </c:pt>
                <c:pt idx="115" formatCode="0.00">
                  <c:v>12.292501050557251</c:v>
                </c:pt>
                <c:pt idx="116" formatCode="0.00">
                  <c:v>11.851808979429688</c:v>
                </c:pt>
                <c:pt idx="117" formatCode="0.00">
                  <c:v>11.44232325689776</c:v>
                </c:pt>
                <c:pt idx="118" formatCode="0.00">
                  <c:v>11.060490395765365</c:v>
                </c:pt>
                <c:pt idx="119" formatCode="0.00">
                  <c:v>10.703318230457535</c:v>
                </c:pt>
                <c:pt idx="120" formatCode="0.00">
                  <c:v>10.368263999743014</c:v>
                </c:pt>
                <c:pt idx="121" formatCode="0.00">
                  <c:v>10.053148986710395</c:v>
                </c:pt>
                <c:pt idx="122" formatCode="0.00">
                  <c:v>9.7560924959058024</c:v>
                </c:pt>
                <c:pt idx="123" formatCode="0.00">
                  <c:v>9.475460138643804</c:v>
                </c:pt>
                <c:pt idx="124" formatCode="0.00">
                  <c:v>9.20982286015097</c:v>
                </c:pt>
                <c:pt idx="125" formatCode="0.00">
                  <c:v>8.9579241380105632</c:v>
                </c:pt>
                <c:pt idx="126" formatCode="0.00">
                  <c:v>8.7186534715632629</c:v>
                </c:pt>
                <c:pt idx="127" formatCode="0.00">
                  <c:v>8.4910247681204769</c:v>
                </c:pt>
                <c:pt idx="128" formatCode="0.00">
                  <c:v>8.2741585794745482</c:v>
                </c:pt>
                <c:pt idx="129" formatCode="0.00">
                  <c:v>8.0672673941547934</c:v>
                </c:pt>
                <c:pt idx="130" formatCode="0.00">
                  <c:v>7.869643375812192</c:v>
                </c:pt>
                <c:pt idx="131" formatCode="0.00">
                  <c:v>7.6806480754357551</c:v>
                </c:pt>
                <c:pt idx="132" formatCode="0.00">
                  <c:v>7.4997037481734816</c:v>
                </c:pt>
                <c:pt idx="133" formatCode="0.00">
                  <c:v>7.3262859836695364</c:v>
                </c:pt>
                <c:pt idx="134" formatCode="0.00">
                  <c:v>7.1599174186239258</c:v>
                </c:pt>
                <c:pt idx="135" formatCode="0.00">
                  <c:v>7.0001623464370946</c:v>
                </c:pt>
                <c:pt idx="136" formatCode="0.00">
                  <c:v>6.8466220747235109</c:v>
                </c:pt>
                <c:pt idx="137" formatCode="0.00">
                  <c:v>6.6989309096490102</c:v>
                </c:pt>
                <c:pt idx="138" formatCode="0.00">
                  <c:v>6.5567526682990058</c:v>
                </c:pt>
                <c:pt idx="139" formatCode="0.00">
                  <c:v>6.4197776379811184</c:v>
                </c:pt>
                <c:pt idx="140" formatCode="0.00">
                  <c:v>6.2877199155308112</c:v>
                </c:pt>
                <c:pt idx="141" formatCode="0.00">
                  <c:v>6.1603150710939634</c:v>
                </c:pt>
                <c:pt idx="142" formatCode="0.00">
                  <c:v>6.0373180900980472</c:v>
                </c:pt>
                <c:pt idx="143" formatCode="0.00">
                  <c:v>5.9185015546455659</c:v>
                </c:pt>
                <c:pt idx="144" formatCode="0.00">
                  <c:v>5.8036540317203977</c:v>
                </c:pt>
                <c:pt idx="145" formatCode="0.00">
                  <c:v>5.6925786406616545</c:v>
                </c:pt>
                <c:pt idx="146" formatCode="0.00">
                  <c:v>5.5850917765449628</c:v>
                </c:pt>
                <c:pt idx="147" formatCode="0.00">
                  <c:v>5.4810219695847904</c:v>
                </c:pt>
                <c:pt idx="148" formatCode="0.00">
                  <c:v>5.3802088635673995</c:v>
                </c:pt>
                <c:pt idx="149" formatCode="0.00">
                  <c:v>5.2825022987478105</c:v>
                </c:pt>
                <c:pt idx="150" formatCode="0.00">
                  <c:v>5.1877614866806319</c:v>
                </c:pt>
                <c:pt idx="151" formatCode="0.00">
                  <c:v>5.0958542661725366</c:v>
                </c:pt>
                <c:pt idx="152" formatCode="0.00">
                  <c:v>5.0066564309977704</c:v>
                </c:pt>
                <c:pt idx="153" formatCode="0.00">
                  <c:v>4.9200511212525324</c:v>
                </c:pt>
                <c:pt idx="154" formatCode="0.00">
                  <c:v>4.8359282712766687</c:v>
                </c:pt>
                <c:pt idx="155" formatCode="0.00">
                  <c:v>4.7541841079696052</c:v>
                </c:pt>
                <c:pt idx="156" formatCode="0.00">
                  <c:v>4.6747206940988884</c:v>
                </c:pt>
                <c:pt idx="157" formatCode="0.00">
                  <c:v>4.5974455118621576</c:v>
                </c:pt>
                <c:pt idx="158" formatCode="0.00">
                  <c:v>4.5222710825353793</c:v>
                </c:pt>
                <c:pt idx="159" formatCode="0.00">
                  <c:v>4.4491146185336392</c:v>
                </c:pt>
                <c:pt idx="160" formatCode="0.00">
                  <c:v>4.3778977046398664</c:v>
                </c:pt>
                <c:pt idx="161" formatCode="0.00">
                  <c:v>4.3085460055283233</c:v>
                </c:pt>
                <c:pt idx="162" formatCode="0.00">
                  <c:v>4.2409889970346244</c:v>
                </c:pt>
                <c:pt idx="163" formatCode="0.00">
                  <c:v>4.1751597189064853</c:v>
                </c:pt>
                <c:pt idx="164" formatCode="0.00">
                  <c:v>4.1109945470177891</c:v>
                </c:pt>
                <c:pt idx="165" formatCode="0.00">
                  <c:v>4.0484329832452381</c:v>
                </c:pt>
                <c:pt idx="166" formatCode="0.00">
                  <c:v>3.9874174613982079</c:v>
                </c:pt>
                <c:pt idx="167" formatCode="0.00">
                  <c:v>3.9278931677606512</c:v>
                </c:pt>
                <c:pt idx="168" formatCode="0.00">
                  <c:v>3.8698078749518636</c:v>
                </c:pt>
                <c:pt idx="169" formatCode="0.00">
                  <c:v>3.8131117879446443</c:v>
                </c:pt>
                <c:pt idx="170" formatCode="0.00">
                  <c:v>3.7577574011952626</c:v>
                </c:pt>
                <c:pt idx="171" formatCode="0.00">
                  <c:v>3.7036993659430282</c:v>
                </c:pt>
                <c:pt idx="172" formatCode="0.00">
                  <c:v>3.6508943668286875</c:v>
                </c:pt>
                <c:pt idx="173" formatCode="0.00">
                  <c:v>3.5993010070627345</c:v>
                </c:pt>
                <c:pt idx="174" formatCode="0.00">
                  <c:v>3.5488797014474129</c:v>
                </c:pt>
                <c:pt idx="175" formatCode="0.00">
                  <c:v>3.4995925766212914</c:v>
                </c:pt>
                <c:pt idx="176" formatCode="0.00">
                  <c:v>3.451403377953477</c:v>
                </c:pt>
                <c:pt idx="177" formatCode="0.00">
                  <c:v>3.4042773825666401</c:v>
                </c:pt>
                <c:pt idx="178" formatCode="0.00">
                  <c:v>3.3581813180149842</c:v>
                </c:pt>
                <c:pt idx="179" formatCode="0.00">
                  <c:v>3.3130832861851869</c:v>
                </c:pt>
                <c:pt idx="180" formatCode="0.00">
                  <c:v>3.2689526920263039</c:v>
                </c:pt>
                <c:pt idx="181" formatCode="0.00">
                  <c:v>3.2257601767487007</c:v>
                </c:pt>
                <c:pt idx="182" formatCode="0.00">
                  <c:v>3.1834775551629608</c:v>
                </c:pt>
                <c:pt idx="183" formatCode="0.00">
                  <c:v>3.1420777568573168</c:v>
                </c:pt>
                <c:pt idx="184" formatCode="0.00">
                  <c:v>3.101534770937675</c:v>
                </c:pt>
                <c:pt idx="185" formatCode="0.00">
                  <c:v>3.06182359407673</c:v>
                </c:pt>
                <c:pt idx="186" formatCode="0.00">
                  <c:v>3.0229201816396207</c:v>
                </c:pt>
                <c:pt idx="187" formatCode="0.00">
                  <c:v>2.9848014016721791</c:v>
                </c:pt>
                <c:pt idx="188" formatCode="0.00">
                  <c:v>2.9474449915550407</c:v>
                </c:pt>
                <c:pt idx="189" formatCode="0.00">
                  <c:v>2.9108295171422869</c:v>
                </c:pt>
                <c:pt idx="190" formatCode="0.00">
                  <c:v>2.8749343342174849</c:v>
                </c:pt>
                <c:pt idx="191" formatCode="0.00">
                  <c:v>2.8397395521129489</c:v>
                </c:pt>
                <c:pt idx="192" formatCode="0.00">
                  <c:v>2.8052259993497115</c:v>
                </c:pt>
                <c:pt idx="193" formatCode="0.00">
                  <c:v>2.7713751911666304</c:v>
                </c:pt>
                <c:pt idx="194" formatCode="0.00">
                  <c:v>2.7381692988166471</c:v>
                </c:pt>
                <c:pt idx="195" formatCode="0.00">
                  <c:v>2.705591120517548</c:v>
                </c:pt>
                <c:pt idx="196" formatCode="0.00">
                  <c:v>2.6736240539525911</c:v>
                </c:pt>
                <c:pt idx="197" formatCode="0.00">
                  <c:v>2.6422520702240209</c:v>
                </c:pt>
                <c:pt idx="198" formatCode="0.00">
                  <c:v>2.6114596891695472</c:v>
                </c:pt>
                <c:pt idx="199" formatCode="0.00">
                  <c:v>2.5812319559580916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A864-4C14-9390-3CA1B8D6C8B9}"/>
            </c:ext>
          </c:extLst>
        </c:ser>
        <c:ser>
          <c:idx val="6"/>
          <c:order val="6"/>
          <c:tx>
            <c:strRef>
              <c:f>'[Chart in NW ACG Template]Standard 10,20'!$AT$1</c:f>
              <c:strCache>
                <c:ptCount val="1"/>
                <c:pt idx="0">
                  <c:v>Trip/minutes at 60Hz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'[Chart in NW ACG Template]Standard 10,20'!$AM$2:$AM$201</c:f>
              <c:numCache>
                <c:formatCode>0.00%</c:formatCode>
                <c:ptCount val="200"/>
                <c:pt idx="0">
                  <c:v>1.0000000000000011E-2</c:v>
                </c:pt>
                <c:pt idx="1">
                  <c:v>2.0000000000000021E-2</c:v>
                </c:pt>
                <c:pt idx="2">
                  <c:v>3.000000000000002E-2</c:v>
                </c:pt>
                <c:pt idx="3">
                  <c:v>4.0000000000000042E-2</c:v>
                </c:pt>
                <c:pt idx="4">
                  <c:v>5.0000000000000037E-2</c:v>
                </c:pt>
                <c:pt idx="5">
                  <c:v>6.0000000000000067E-2</c:v>
                </c:pt>
                <c:pt idx="6">
                  <c:v>7.0000000000000034E-2</c:v>
                </c:pt>
                <c:pt idx="7">
                  <c:v>8.0000000000000085E-2</c:v>
                </c:pt>
                <c:pt idx="8">
                  <c:v>9.0000000000000066E-2</c:v>
                </c:pt>
                <c:pt idx="9">
                  <c:v>0.10000000000000003</c:v>
                </c:pt>
                <c:pt idx="10">
                  <c:v>0.10999999999999999</c:v>
                </c:pt>
                <c:pt idx="11">
                  <c:v>0.12000000000000002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0.15000000000000013</c:v>
                </c:pt>
                <c:pt idx="15">
                  <c:v>0.16000000000000011</c:v>
                </c:pt>
                <c:pt idx="16">
                  <c:v>0.17</c:v>
                </c:pt>
                <c:pt idx="17">
                  <c:v>0.18000000000000016</c:v>
                </c:pt>
                <c:pt idx="18">
                  <c:v>0.19000000000000014</c:v>
                </c:pt>
                <c:pt idx="19">
                  <c:v>0.20000000000000004</c:v>
                </c:pt>
                <c:pt idx="20">
                  <c:v>0.21000000000000019</c:v>
                </c:pt>
                <c:pt idx="21">
                  <c:v>0.22000000000000017</c:v>
                </c:pt>
                <c:pt idx="22">
                  <c:v>0.23000000000000009</c:v>
                </c:pt>
                <c:pt idx="23">
                  <c:v>0.24000000000000021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0.29000000000000031</c:v>
                </c:pt>
                <c:pt idx="29">
                  <c:v>0.30000000000000032</c:v>
                </c:pt>
                <c:pt idx="30">
                  <c:v>0.31000000000000039</c:v>
                </c:pt>
                <c:pt idx="31">
                  <c:v>0.32000000000000045</c:v>
                </c:pt>
                <c:pt idx="32">
                  <c:v>0.33000000000000052</c:v>
                </c:pt>
                <c:pt idx="33">
                  <c:v>0.34000000000000047</c:v>
                </c:pt>
                <c:pt idx="34">
                  <c:v>0.35000000000000031</c:v>
                </c:pt>
                <c:pt idx="35">
                  <c:v>0.36000000000000032</c:v>
                </c:pt>
                <c:pt idx="36">
                  <c:v>0.37000000000000038</c:v>
                </c:pt>
                <c:pt idx="37">
                  <c:v>0.3800000000000005</c:v>
                </c:pt>
                <c:pt idx="38">
                  <c:v>0.39000000000000051</c:v>
                </c:pt>
                <c:pt idx="39">
                  <c:v>0.4000000000000003</c:v>
                </c:pt>
                <c:pt idx="40">
                  <c:v>0.41000000000000031</c:v>
                </c:pt>
                <c:pt idx="41">
                  <c:v>0.42000000000000032</c:v>
                </c:pt>
                <c:pt idx="42">
                  <c:v>0.43000000000000038</c:v>
                </c:pt>
                <c:pt idx="43">
                  <c:v>0.44000000000000045</c:v>
                </c:pt>
                <c:pt idx="44">
                  <c:v>0.45000000000000034</c:v>
                </c:pt>
                <c:pt idx="45">
                  <c:v>0.4600000000000003</c:v>
                </c:pt>
                <c:pt idx="46">
                  <c:v>0.47000000000000031</c:v>
                </c:pt>
                <c:pt idx="47">
                  <c:v>0.48000000000000032</c:v>
                </c:pt>
                <c:pt idx="48">
                  <c:v>0.49000000000000032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0.5400000000000007</c:v>
                </c:pt>
                <c:pt idx="54">
                  <c:v>0.5500000000000006</c:v>
                </c:pt>
                <c:pt idx="55">
                  <c:v>0.56000000000000061</c:v>
                </c:pt>
                <c:pt idx="56">
                  <c:v>0.57000000000000062</c:v>
                </c:pt>
                <c:pt idx="57">
                  <c:v>0.58000000000000063</c:v>
                </c:pt>
                <c:pt idx="58">
                  <c:v>0.59000000000000064</c:v>
                </c:pt>
                <c:pt idx="59">
                  <c:v>0.60000000000000064</c:v>
                </c:pt>
                <c:pt idx="60">
                  <c:v>0.61000000000000065</c:v>
                </c:pt>
                <c:pt idx="61">
                  <c:v>0.62000000000000088</c:v>
                </c:pt>
                <c:pt idx="62">
                  <c:v>0.630000000000001</c:v>
                </c:pt>
                <c:pt idx="63">
                  <c:v>0.64000000000000101</c:v>
                </c:pt>
                <c:pt idx="64">
                  <c:v>0.65000000000000113</c:v>
                </c:pt>
                <c:pt idx="65">
                  <c:v>0.66000000000000114</c:v>
                </c:pt>
                <c:pt idx="66">
                  <c:v>0.67000000000000104</c:v>
                </c:pt>
                <c:pt idx="67">
                  <c:v>0.68000000000000105</c:v>
                </c:pt>
                <c:pt idx="68">
                  <c:v>0.69000000000000106</c:v>
                </c:pt>
                <c:pt idx="69">
                  <c:v>0.70000000000000062</c:v>
                </c:pt>
                <c:pt idx="70">
                  <c:v>0.71000000000000063</c:v>
                </c:pt>
                <c:pt idx="71">
                  <c:v>0.72000000000000064</c:v>
                </c:pt>
                <c:pt idx="72">
                  <c:v>0.73000000000000065</c:v>
                </c:pt>
                <c:pt idx="73">
                  <c:v>0.74000000000000099</c:v>
                </c:pt>
                <c:pt idx="74">
                  <c:v>0.75000000000000111</c:v>
                </c:pt>
                <c:pt idx="75">
                  <c:v>0.76000000000000112</c:v>
                </c:pt>
                <c:pt idx="76">
                  <c:v>0.77000000000000068</c:v>
                </c:pt>
                <c:pt idx="77">
                  <c:v>0.78000000000000069</c:v>
                </c:pt>
                <c:pt idx="78">
                  <c:v>0.7900000000000007</c:v>
                </c:pt>
                <c:pt idx="79">
                  <c:v>0.8000000000000006</c:v>
                </c:pt>
                <c:pt idx="80">
                  <c:v>0.81000000000000061</c:v>
                </c:pt>
                <c:pt idx="81">
                  <c:v>0.82000000000000062</c:v>
                </c:pt>
                <c:pt idx="82">
                  <c:v>0.83000000000000063</c:v>
                </c:pt>
                <c:pt idx="83">
                  <c:v>0.84000000000000064</c:v>
                </c:pt>
                <c:pt idx="84">
                  <c:v>0.85000000000000064</c:v>
                </c:pt>
                <c:pt idx="85">
                  <c:v>0.86000000000000065</c:v>
                </c:pt>
                <c:pt idx="86">
                  <c:v>0.87000000000000111</c:v>
                </c:pt>
                <c:pt idx="87">
                  <c:v>0.88000000000000111</c:v>
                </c:pt>
                <c:pt idx="88">
                  <c:v>0.89000000000000112</c:v>
                </c:pt>
                <c:pt idx="89">
                  <c:v>0.90000000000000069</c:v>
                </c:pt>
                <c:pt idx="90">
                  <c:v>0.9100000000000007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0.97000000000000053</c:v>
                </c:pt>
                <c:pt idx="97">
                  <c:v>0.98000000000000054</c:v>
                </c:pt>
                <c:pt idx="98">
                  <c:v>0.99000000000000066</c:v>
                </c:pt>
                <c:pt idx="99">
                  <c:v>1.0000000000000007</c:v>
                </c:pt>
                <c:pt idx="100">
                  <c:v>1.0100000000000007</c:v>
                </c:pt>
                <c:pt idx="101">
                  <c:v>1.0200000000000007</c:v>
                </c:pt>
                <c:pt idx="102">
                  <c:v>1.0300000000000007</c:v>
                </c:pt>
                <c:pt idx="103">
                  <c:v>1.0400000000000007</c:v>
                </c:pt>
                <c:pt idx="104">
                  <c:v>1.0500000000000007</c:v>
                </c:pt>
                <c:pt idx="105">
                  <c:v>1.0600000000000007</c:v>
                </c:pt>
                <c:pt idx="106">
                  <c:v>1.0700000000000007</c:v>
                </c:pt>
                <c:pt idx="107">
                  <c:v>1.0800000000000007</c:v>
                </c:pt>
                <c:pt idx="108">
                  <c:v>1.0900000000000007</c:v>
                </c:pt>
                <c:pt idx="109">
                  <c:v>1.1000000000000019</c:v>
                </c:pt>
                <c:pt idx="110">
                  <c:v>1.1100000000000019</c:v>
                </c:pt>
                <c:pt idx="111">
                  <c:v>1.1200000000000019</c:v>
                </c:pt>
                <c:pt idx="112">
                  <c:v>1.1300000000000019</c:v>
                </c:pt>
                <c:pt idx="113">
                  <c:v>1.1400000000000019</c:v>
                </c:pt>
                <c:pt idx="114">
                  <c:v>1.1500000000000019</c:v>
                </c:pt>
                <c:pt idx="115">
                  <c:v>1.1600000000000019</c:v>
                </c:pt>
                <c:pt idx="116">
                  <c:v>1.1700000000000019</c:v>
                </c:pt>
                <c:pt idx="117">
                  <c:v>1.1800000000000019</c:v>
                </c:pt>
                <c:pt idx="118">
                  <c:v>1.1900000000000019</c:v>
                </c:pt>
                <c:pt idx="119">
                  <c:v>1.2000000000000008</c:v>
                </c:pt>
                <c:pt idx="120">
                  <c:v>1.2100000000000009</c:v>
                </c:pt>
                <c:pt idx="121">
                  <c:v>1.2200000000000009</c:v>
                </c:pt>
                <c:pt idx="122">
                  <c:v>1.2300000000000009</c:v>
                </c:pt>
                <c:pt idx="123">
                  <c:v>1.2400000000000009</c:v>
                </c:pt>
                <c:pt idx="124">
                  <c:v>1.2500000000000009</c:v>
                </c:pt>
                <c:pt idx="125">
                  <c:v>1.2600000000000009</c:v>
                </c:pt>
                <c:pt idx="126">
                  <c:v>1.2700000000000009</c:v>
                </c:pt>
                <c:pt idx="127">
                  <c:v>1.2800000000000009</c:v>
                </c:pt>
                <c:pt idx="128">
                  <c:v>1.2900000000000009</c:v>
                </c:pt>
                <c:pt idx="129">
                  <c:v>1.3000000000000009</c:v>
                </c:pt>
                <c:pt idx="130">
                  <c:v>1.3100000000000009</c:v>
                </c:pt>
                <c:pt idx="131">
                  <c:v>1.3200000000000021</c:v>
                </c:pt>
                <c:pt idx="132">
                  <c:v>1.3300000000000021</c:v>
                </c:pt>
                <c:pt idx="133">
                  <c:v>1.3400000000000021</c:v>
                </c:pt>
                <c:pt idx="134">
                  <c:v>1.3500000000000021</c:v>
                </c:pt>
                <c:pt idx="135">
                  <c:v>1.3600000000000021</c:v>
                </c:pt>
                <c:pt idx="136">
                  <c:v>1.3700000000000021</c:v>
                </c:pt>
                <c:pt idx="137">
                  <c:v>1.3800000000000021</c:v>
                </c:pt>
                <c:pt idx="138">
                  <c:v>1.3900000000000021</c:v>
                </c:pt>
                <c:pt idx="139">
                  <c:v>1.400000000000001</c:v>
                </c:pt>
                <c:pt idx="140">
                  <c:v>1.410000000000001</c:v>
                </c:pt>
                <c:pt idx="141">
                  <c:v>1.420000000000001</c:v>
                </c:pt>
                <c:pt idx="142">
                  <c:v>1.430000000000001</c:v>
                </c:pt>
                <c:pt idx="143">
                  <c:v>1.4400000000000011</c:v>
                </c:pt>
                <c:pt idx="144">
                  <c:v>1.4500000000000011</c:v>
                </c:pt>
                <c:pt idx="145">
                  <c:v>1.4600000000000011</c:v>
                </c:pt>
                <c:pt idx="146">
                  <c:v>1.4700000000000011</c:v>
                </c:pt>
                <c:pt idx="147">
                  <c:v>1.4800000000000011</c:v>
                </c:pt>
                <c:pt idx="148">
                  <c:v>1.4900000000000011</c:v>
                </c:pt>
                <c:pt idx="149">
                  <c:v>1.5000000000000011</c:v>
                </c:pt>
                <c:pt idx="150">
                  <c:v>1.5100000000000011</c:v>
                </c:pt>
                <c:pt idx="151">
                  <c:v>1.5200000000000011</c:v>
                </c:pt>
                <c:pt idx="152">
                  <c:v>1.5300000000000011</c:v>
                </c:pt>
                <c:pt idx="153">
                  <c:v>1.5400000000000011</c:v>
                </c:pt>
                <c:pt idx="154">
                  <c:v>1.550000000000002</c:v>
                </c:pt>
                <c:pt idx="155">
                  <c:v>1.5600000000000021</c:v>
                </c:pt>
                <c:pt idx="156">
                  <c:v>1.5700000000000021</c:v>
                </c:pt>
                <c:pt idx="157">
                  <c:v>1.5800000000000021</c:v>
                </c:pt>
                <c:pt idx="158">
                  <c:v>1.5900000000000021</c:v>
                </c:pt>
                <c:pt idx="159">
                  <c:v>1.6000000000000021</c:v>
                </c:pt>
                <c:pt idx="160">
                  <c:v>1.6100000000000021</c:v>
                </c:pt>
                <c:pt idx="161">
                  <c:v>1.6200000000000021</c:v>
                </c:pt>
                <c:pt idx="162">
                  <c:v>1.6300000000000021</c:v>
                </c:pt>
                <c:pt idx="163">
                  <c:v>1.6400000000000021</c:v>
                </c:pt>
                <c:pt idx="164">
                  <c:v>1.6500000000000021</c:v>
                </c:pt>
                <c:pt idx="165">
                  <c:v>1.6600000000000021</c:v>
                </c:pt>
                <c:pt idx="166">
                  <c:v>1.6700000000000021</c:v>
                </c:pt>
                <c:pt idx="167">
                  <c:v>1.6800000000000024</c:v>
                </c:pt>
                <c:pt idx="168">
                  <c:v>1.6900000000000024</c:v>
                </c:pt>
                <c:pt idx="169">
                  <c:v>1.7000000000000022</c:v>
                </c:pt>
                <c:pt idx="170">
                  <c:v>1.7100000000000022</c:v>
                </c:pt>
                <c:pt idx="171">
                  <c:v>1.7200000000000022</c:v>
                </c:pt>
                <c:pt idx="172">
                  <c:v>1.7300000000000024</c:v>
                </c:pt>
                <c:pt idx="173">
                  <c:v>1.7400000000000024</c:v>
                </c:pt>
                <c:pt idx="174">
                  <c:v>1.7500000000000024</c:v>
                </c:pt>
                <c:pt idx="175">
                  <c:v>1.7600000000000025</c:v>
                </c:pt>
                <c:pt idx="176">
                  <c:v>1.7700000000000027</c:v>
                </c:pt>
                <c:pt idx="177">
                  <c:v>1.7800000000000027</c:v>
                </c:pt>
                <c:pt idx="178">
                  <c:v>1.7900000000000027</c:v>
                </c:pt>
                <c:pt idx="179">
                  <c:v>1.800000000000002</c:v>
                </c:pt>
                <c:pt idx="180">
                  <c:v>1.8100000000000021</c:v>
                </c:pt>
                <c:pt idx="181">
                  <c:v>1.8200000000000021</c:v>
                </c:pt>
                <c:pt idx="182">
                  <c:v>1.8300000000000021</c:v>
                </c:pt>
                <c:pt idx="183">
                  <c:v>1.8400000000000021</c:v>
                </c:pt>
                <c:pt idx="184">
                  <c:v>1.8500000000000021</c:v>
                </c:pt>
                <c:pt idx="185">
                  <c:v>1.8600000000000021</c:v>
                </c:pt>
                <c:pt idx="186">
                  <c:v>1.8700000000000021</c:v>
                </c:pt>
                <c:pt idx="187">
                  <c:v>1.8800000000000021</c:v>
                </c:pt>
                <c:pt idx="188">
                  <c:v>1.8900000000000021</c:v>
                </c:pt>
                <c:pt idx="189">
                  <c:v>1.9000000000000017</c:v>
                </c:pt>
                <c:pt idx="190">
                  <c:v>1.9100000000000017</c:v>
                </c:pt>
                <c:pt idx="191">
                  <c:v>1.9200000000000017</c:v>
                </c:pt>
                <c:pt idx="192">
                  <c:v>1.9300000000000017</c:v>
                </c:pt>
                <c:pt idx="193">
                  <c:v>1.9400000000000017</c:v>
                </c:pt>
                <c:pt idx="194">
                  <c:v>1.9500000000000017</c:v>
                </c:pt>
                <c:pt idx="195">
                  <c:v>1.9600000000000017</c:v>
                </c:pt>
                <c:pt idx="196">
                  <c:v>1.9700000000000017</c:v>
                </c:pt>
                <c:pt idx="197">
                  <c:v>1.980000000000002</c:v>
                </c:pt>
                <c:pt idx="198">
                  <c:v>1.990000000000002</c:v>
                </c:pt>
                <c:pt idx="199">
                  <c:v>2.0000000000000013</c:v>
                </c:pt>
              </c:numCache>
            </c:numRef>
          </c:xVal>
          <c:yVal>
            <c:numRef>
              <c:f>'[Chart in NW ACG Template]Standard 10,20'!$AT$2:$AT$201</c:f>
              <c:numCache>
                <c:formatCode>General</c:formatCode>
                <c:ptCount val="200"/>
                <c:pt idx="105" formatCode="0.00">
                  <c:v>45.946873998141207</c:v>
                </c:pt>
                <c:pt idx="106" formatCode="0.00">
                  <c:v>30.625638179672343</c:v>
                </c:pt>
                <c:pt idx="107" formatCode="0.00">
                  <c:v>25.795023216177178</c:v>
                </c:pt>
                <c:pt idx="108" formatCode="0.00">
                  <c:v>22.873067666470035</c:v>
                </c:pt>
                <c:pt idx="109" formatCode="0.00">
                  <c:v>20.788527746084029</c:v>
                </c:pt>
                <c:pt idx="110" formatCode="0.00">
                  <c:v>19.17667183641996</c:v>
                </c:pt>
                <c:pt idx="111" formatCode="0.00">
                  <c:v>17.868737772056662</c:v>
                </c:pt>
                <c:pt idx="112" formatCode="0.00">
                  <c:v>16.772655077533102</c:v>
                </c:pt>
                <c:pt idx="113" formatCode="0.00">
                  <c:v>15.832637183414704</c:v>
                </c:pt>
                <c:pt idx="114" formatCode="0.00">
                  <c:v>15.012314217486841</c:v>
                </c:pt>
                <c:pt idx="115" formatCode="0.00">
                  <c:v>14.286654156758187</c:v>
                </c:pt>
                <c:pt idx="116" formatCode="0.00">
                  <c:v>13.637692537823325</c:v>
                </c:pt>
                <c:pt idx="117" formatCode="0.00">
                  <c:v>13.052100653295374</c:v>
                </c:pt>
                <c:pt idx="118" formatCode="0.00">
                  <c:v>12.5197172649717</c:v>
                </c:pt>
                <c:pt idx="119" formatCode="0.00">
                  <c:v>12.032619174210158</c:v>
                </c:pt>
                <c:pt idx="120" formatCode="0.00">
                  <c:v>11.584509483167984</c:v>
                </c:pt>
                <c:pt idx="121" formatCode="0.00">
                  <c:v>11.170301536730491</c:v>
                </c:pt>
                <c:pt idx="122" formatCode="0.00">
                  <c:v>10.785827929490971</c:v>
                </c:pt>
                <c:pt idx="123" formatCode="0.00">
                  <c:v>10.427632013180776</c:v>
                </c:pt>
                <c:pt idx="124" formatCode="0.00">
                  <c:v>10.092815337300554</c:v>
                </c:pt>
                <c:pt idx="125" formatCode="0.00">
                  <c:v>9.7789239304879487</c:v>
                </c:pt>
                <c:pt idx="126" formatCode="0.00">
                  <c:v>9.4838621296944137</c:v>
                </c:pt>
                <c:pt idx="127" formatCode="0.00">
                  <c:v>9.2058263184569746</c:v>
                </c:pt>
                <c:pt idx="128" formatCode="0.00">
                  <c:v>8.9432532978993287</c:v>
                </c:pt>
                <c:pt idx="129" formatCode="0.00">
                  <c:v>8.6947795767081661</c:v>
                </c:pt>
                <c:pt idx="130" formatCode="0.00">
                  <c:v>8.4592089214589947</c:v>
                </c:pt>
                <c:pt idx="131" formatCode="0.00">
                  <c:v>8.235486234516106</c:v>
                </c:pt>
                <c:pt idx="132" formatCode="0.00">
                  <c:v>8.0226763345787031</c:v>
                </c:pt>
                <c:pt idx="133" formatCode="0.00">
                  <c:v>7.8199465757930398</c:v>
                </c:pt>
                <c:pt idx="134" formatCode="0.00">
                  <c:v>7.6265525013992761</c:v>
                </c:pt>
                <c:pt idx="135" formatCode="0.00">
                  <c:v>7.4418259177434773</c:v>
                </c:pt>
                <c:pt idx="136" formatCode="0.00">
                  <c:v>7.2651649147766442</c:v>
                </c:pt>
                <c:pt idx="137" formatCode="0.00">
                  <c:v>7.0960254639853684</c:v>
                </c:pt>
                <c:pt idx="138" formatCode="0.00">
                  <c:v>6.9339143038317674</c:v>
                </c:pt>
                <c:pt idx="139" formatCode="0.00">
                  <c:v>6.7783828830976134</c:v>
                </c:pt>
                <c:pt idx="140" formatCode="0.00">
                  <c:v>6.6290221789162107</c:v>
                </c:pt>
                <c:pt idx="141" formatCode="0.00">
                  <c:v>6.4854582422536184</c:v>
                </c:pt>
                <c:pt idx="142" formatCode="0.00">
                  <c:v>6.3473483517244285</c:v>
                </c:pt>
                <c:pt idx="143" formatCode="0.00">
                  <c:v>6.2143776787749454</c:v>
                </c:pt>
                <c:pt idx="144" formatCode="0.00">
                  <c:v>6.0862563848294862</c:v>
                </c:pt>
                <c:pt idx="145" formatCode="0.00">
                  <c:v>5.9627170850145301</c:v>
                </c:pt>
                <c:pt idx="146" formatCode="0.00">
                  <c:v>5.8435126243360216</c:v>
                </c:pt>
                <c:pt idx="147" formatCode="0.00">
                  <c:v>5.7284141212817472</c:v>
                </c:pt>
                <c:pt idx="148" formatCode="0.00">
                  <c:v>5.6172092412118495</c:v>
                </c:pt>
                <c:pt idx="149" formatCode="0.00">
                  <c:v>5.5097006679366238</c:v>
                </c:pt>
                <c:pt idx="150" formatCode="0.00">
                  <c:v>5.4057047468355242</c:v>
                </c:pt>
                <c:pt idx="151" formatCode="0.00">
                  <c:v>5.3050502769574202</c:v>
                </c:pt>
                <c:pt idx="152" formatCode="0.00">
                  <c:v>5.2075774329281126</c:v>
                </c:pt>
                <c:pt idx="153" formatCode="0.00">
                  <c:v>5.1131368003078697</c:v>
                </c:pt>
                <c:pt idx="154" formatCode="0.00">
                  <c:v>5.0215885103961693</c:v>
                </c:pt>
                <c:pt idx="155" formatCode="0.00">
                  <c:v>4.9328014624549104</c:v>
                </c:pt>
                <c:pt idx="156" formatCode="0.00">
                  <c:v>4.846652622984533</c:v>
                </c:pt>
                <c:pt idx="157" formatCode="0.00">
                  <c:v>4.7630263930924901</c:v>
                </c:pt>
                <c:pt idx="158" formatCode="0.00">
                  <c:v>4.6818140361851937</c:v>
                </c:pt>
                <c:pt idx="159" formatCode="0.00">
                  <c:v>4.6029131592284784</c:v>
                </c:pt>
                <c:pt idx="160" formatCode="0.00">
                  <c:v>4.5262272416872946</c:v>
                </c:pt>
                <c:pt idx="161" formatCode="0.00">
                  <c:v>4.4516652069963198</c:v>
                </c:pt>
                <c:pt idx="162" formatCode="0.00">
                  <c:v>4.3791410320496986</c:v>
                </c:pt>
                <c:pt idx="163" formatCode="0.00">
                  <c:v>4.3085733907460115</c:v>
                </c:pt>
                <c:pt idx="164" formatCode="0.00">
                  <c:v>4.2398853280983158</c:v>
                </c:pt>
                <c:pt idx="165" formatCode="0.00">
                  <c:v>4.17300396182842</c:v>
                </c:pt>
                <c:pt idx="166" formatCode="0.00">
                  <c:v>4.1078602087208473</c:v>
                </c:pt>
                <c:pt idx="167" formatCode="0.00">
                  <c:v>4.0443885333211682</c:v>
                </c:pt>
                <c:pt idx="168" formatCode="0.00">
                  <c:v>3.9825267168335805</c:v>
                </c:pt>
                <c:pt idx="169" formatCode="0.00">
                  <c:v>3.9222156443088148</c:v>
                </c:pt>
                <c:pt idx="170" formatCode="0.00">
                  <c:v>3.8633991084201282</c:v>
                </c:pt>
                <c:pt idx="171" formatCode="0.00">
                  <c:v>3.8060236283069466</c:v>
                </c:pt>
                <c:pt idx="172" formatCode="0.00">
                  <c:v>3.7500382821256282</c:v>
                </c:pt>
                <c:pt idx="173" formatCode="0.00">
                  <c:v>3.6953945520875426</c:v>
                </c:pt>
                <c:pt idx="174" formatCode="0.00">
                  <c:v>3.6420461808894329</c:v>
                </c:pt>
                <c:pt idx="175" formatCode="0.00">
                  <c:v>3.5899490385510839</c:v>
                </c:pt>
                <c:pt idx="176" formatCode="0.00">
                  <c:v>3.5390609987730035</c:v>
                </c:pt>
                <c:pt idx="177" formatCode="0.00">
                  <c:v>3.4893418240138265</c:v>
                </c:pt>
                <c:pt idx="178" formatCode="0.00">
                  <c:v>3.440753058564149</c:v>
                </c:pt>
                <c:pt idx="179" formatCode="0.00">
                  <c:v>3.3932579289625298</c:v>
                </c:pt>
                <c:pt idx="180" formatCode="0.00">
                  <c:v>3.3468212511607871</c:v>
                </c:pt>
                <c:pt idx="181" formatCode="0.00">
                  <c:v>3.3014093439006627</c:v>
                </c:pt>
                <c:pt idx="182" formatCode="0.00">
                  <c:v>3.2569899478131861</c:v>
                </c:pt>
                <c:pt idx="183" formatCode="0.00">
                  <c:v>3.2135321497961971</c:v>
                </c:pt>
                <c:pt idx="184" formatCode="0.00">
                  <c:v>3.17100631226513</c:v>
                </c:pt>
                <c:pt idx="185" formatCode="0.00">
                  <c:v>3.1293840069078858</c:v>
                </c:pt>
                <c:pt idx="186" formatCode="0.00">
                  <c:v>3.0886379526065704</c:v>
                </c:pt>
                <c:pt idx="187" formatCode="0.00">
                  <c:v>3.0487419572181405</c:v>
                </c:pt>
                <c:pt idx="188" formatCode="0.00">
                  <c:v>3.0096708629318742</c:v>
                </c:pt>
                <c:pt idx="189" formatCode="0.00">
                  <c:v>2.9714004949453781</c:v>
                </c:pt>
                <c:pt idx="190" formatCode="0.00">
                  <c:v>2.933907613222368</c:v>
                </c:pt>
                <c:pt idx="191" formatCode="0.00">
                  <c:v>2.8971698671145711</c:v>
                </c:pt>
                <c:pt idx="192" formatCode="0.00">
                  <c:v>2.8611657526481244</c:v>
                </c:pt>
                <c:pt idx="193" formatCode="0.00">
                  <c:v>2.8258745722904992</c:v>
                </c:pt>
                <c:pt idx="194" formatCode="0.00">
                  <c:v>2.7912763970287475</c:v>
                </c:pt>
                <c:pt idx="195" formatCode="0.00">
                  <c:v>2.7573520306031267</c:v>
                </c:pt>
                <c:pt idx="196" formatCode="0.00">
                  <c:v>2.7240829757520792</c:v>
                </c:pt>
                <c:pt idx="197" formatCode="0.00">
                  <c:v>2.6914514023358533</c:v>
                </c:pt>
                <c:pt idx="198" formatCode="0.00">
                  <c:v>2.6594401172158633</c:v>
                </c:pt>
                <c:pt idx="199" formatCode="0.00">
                  <c:v>2.6280325357762839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A864-4C14-9390-3CA1B8D6C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406848"/>
        <c:axId val="148407424"/>
      </c:scatterChart>
      <c:valAx>
        <c:axId val="148406848"/>
        <c:scaling>
          <c:orientation val="minMax"/>
          <c:max val="2"/>
          <c:min val="0.60000000000000064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Load</a:t>
                </a:r>
              </a:p>
            </c:rich>
          </c:tx>
          <c:layout>
            <c:manualLayout>
              <c:xMode val="edge"/>
              <c:yMode val="edge"/>
              <c:x val="0.33373349339735947"/>
              <c:y val="0.8856182490869026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407424"/>
        <c:crosses val="autoZero"/>
        <c:crossBetween val="midCat"/>
        <c:majorUnit val="0.25"/>
        <c:minorUnit val="0.1"/>
      </c:valAx>
      <c:valAx>
        <c:axId val="1484074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Time/Minutes</a:t>
                </a:r>
              </a:p>
            </c:rich>
          </c:tx>
          <c:layout>
            <c:manualLayout>
              <c:xMode val="edge"/>
              <c:yMode val="edge"/>
              <c:x val="3.1212484993997577E-2"/>
              <c:y val="0.3050270290397163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406848"/>
        <c:crossesAt val="0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865546218487399"/>
          <c:y val="9.3587838455367584E-2"/>
          <c:w val="0.33133253301320575"/>
          <c:h val="0.33448986707196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131DC-4364-405E-A27C-AFC7600A14F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02A14-BA98-4DDA-BDC1-34C48762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E3905-51EB-4B0D-A3BF-A91CB04D1D7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864FE-AB84-449E-8942-D7F6D9080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7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957" y="907786"/>
            <a:ext cx="11500483" cy="5201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6512775"/>
            <a:ext cx="12192000" cy="34523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13500000" scaled="1"/>
          </a:gra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0" kern="1200" spc="-120" baseline="0">
                <a:solidFill>
                  <a:srgbClr val="003377"/>
                </a:solidFill>
                <a:latin typeface="Plantagenet Cherokee" panose="02020602070100000000" pitchFamily="18" charset="0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323" y="6580211"/>
            <a:ext cx="710116" cy="233212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04"/>
            <a:ext cx="12192000" cy="410990"/>
          </a:xfr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70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83"/>
            <a:ext cx="7734300" cy="5400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50269A1B-8BE5-4CFD-A03A-7E153D64A4E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927" y="5876420"/>
            <a:ext cx="2926080" cy="1397039"/>
          </a:xfrm>
          <a:prstGeom prst="rect">
            <a:avLst/>
          </a:prstGeom>
        </p:spPr>
        <p:txBody>
          <a:bodyPr/>
          <a:lstStyle/>
          <a:p>
            <a:fld id="{A7B507D1-5AD3-462E-BA68-0E200BB5F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0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3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4"/>
            <a:ext cx="4663440" cy="37673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50269A1B-8BE5-4CFD-A03A-7E153D64A4E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927" y="5876420"/>
            <a:ext cx="2926080" cy="1397039"/>
          </a:xfrm>
          <a:prstGeom prst="rect">
            <a:avLst/>
          </a:prstGeom>
        </p:spPr>
        <p:txBody>
          <a:bodyPr/>
          <a:lstStyle/>
          <a:p>
            <a:fld id="{A7B507D1-5AD3-462E-BA68-0E200BB5F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8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50269A1B-8BE5-4CFD-A03A-7E153D64A4E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927" y="5876420"/>
            <a:ext cx="2926080" cy="1397039"/>
          </a:xfrm>
          <a:prstGeom prst="rect">
            <a:avLst/>
          </a:prstGeom>
        </p:spPr>
        <p:txBody>
          <a:bodyPr/>
          <a:lstStyle/>
          <a:p>
            <a:fld id="{A7B507D1-5AD3-462E-BA68-0E200BB5F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50269A1B-8BE5-4CFD-A03A-7E153D64A4E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927" y="5876420"/>
            <a:ext cx="2926080" cy="1397039"/>
          </a:xfrm>
          <a:prstGeom prst="rect">
            <a:avLst/>
          </a:prstGeom>
        </p:spPr>
        <p:txBody>
          <a:bodyPr/>
          <a:lstStyle/>
          <a:p>
            <a:fld id="{A7B507D1-5AD3-462E-BA68-0E200BB5F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87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772160"/>
            <a:ext cx="6096000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50269A1B-8BE5-4CFD-A03A-7E153D64A4E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927" y="5876420"/>
            <a:ext cx="2926080" cy="1397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7B507D1-5AD3-462E-BA68-0E200BB5F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7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75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0269A1B-8BE5-4CFD-A03A-7E153D64A4E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763927" y="5876420"/>
            <a:ext cx="2926080" cy="1397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7B507D1-5AD3-462E-BA68-0E200BB5F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9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/>
          <a:p>
            <a:fld id="{50269A1B-8BE5-4CFD-A03A-7E153D64A4E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927" y="5876420"/>
            <a:ext cx="2926080" cy="1397039"/>
          </a:xfrm>
          <a:prstGeom prst="rect">
            <a:avLst/>
          </a:prstGeom>
        </p:spPr>
        <p:txBody>
          <a:bodyPr/>
          <a:lstStyle/>
          <a:p>
            <a:fld id="{A7B507D1-5AD3-462E-BA68-0E200BB5F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585" y="1992432"/>
            <a:ext cx="10772775" cy="704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0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</p:sldLayoutIdLst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000" kern="1200" spc="-120" baseline="0">
          <a:solidFill>
            <a:srgbClr val="003377"/>
          </a:solidFill>
          <a:latin typeface="Plantagenet Cherokee" panose="02020602070100000000" pitchFamily="18" charset="0"/>
          <a:ea typeface="+mj-ea"/>
          <a:cs typeface="+mj-cs"/>
        </a:defRPr>
      </a:lvl1pPr>
    </p:titleStyle>
    <p:bodyStyle>
      <a:lvl1pPr marL="91436" indent="-91436" algn="l" defTabSz="914354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54" indent="-342882" algn="l" defTabSz="914354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13" indent="-548613" algn="l" defTabSz="914354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18" indent="-822918" algn="l" defTabSz="914354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26" indent="-1097226" algn="l" defTabSz="914354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41" indent="-228589" algn="l" defTabSz="914354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99930" indent="-228589" algn="l" defTabSz="914354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99920" indent="-228589" algn="l" defTabSz="914354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99910" indent="-228589" algn="l" defTabSz="914354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is.com/usa/customer/download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50" Type="http://schemas.openxmlformats.org/officeDocument/2006/relationships/image" Target="../media/image76.png"/><Relationship Id="rId55" Type="http://schemas.openxmlformats.org/officeDocument/2006/relationships/image" Target="../media/image8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41" Type="http://schemas.openxmlformats.org/officeDocument/2006/relationships/image" Target="../media/image67.png"/><Relationship Id="rId54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3" Type="http://schemas.openxmlformats.org/officeDocument/2006/relationships/image" Target="../media/image79.png"/><Relationship Id="rId58" Type="http://schemas.openxmlformats.org/officeDocument/2006/relationships/image" Target="../media/image84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49" Type="http://schemas.openxmlformats.org/officeDocument/2006/relationships/image" Target="../media/image75.png"/><Relationship Id="rId57" Type="http://schemas.openxmlformats.org/officeDocument/2006/relationships/image" Target="../media/image83.png"/><Relationship Id="rId61" Type="http://schemas.openxmlformats.org/officeDocument/2006/relationships/image" Target="../media/image5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52" Type="http://schemas.openxmlformats.org/officeDocument/2006/relationships/image" Target="../media/image78.png"/><Relationship Id="rId60" Type="http://schemas.openxmlformats.org/officeDocument/2006/relationships/image" Target="../media/image8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image" Target="../media/image74.png"/><Relationship Id="rId56" Type="http://schemas.openxmlformats.org/officeDocument/2006/relationships/image" Target="../media/image82.png"/><Relationship Id="rId8" Type="http://schemas.openxmlformats.org/officeDocument/2006/relationships/image" Target="../media/image34.png"/><Relationship Id="rId51" Type="http://schemas.openxmlformats.org/officeDocument/2006/relationships/image" Target="../media/image77.png"/><Relationship Id="rId3" Type="http://schemas.openxmlformats.org/officeDocument/2006/relationships/image" Target="../media/image29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5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98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62019" y="1009740"/>
            <a:ext cx="894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003377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VFD Basics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/>
          <a:stretch/>
        </p:blipFill>
        <p:spPr>
          <a:xfrm>
            <a:off x="2253827" y="1976753"/>
            <a:ext cx="7192177" cy="36674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9669337" y="5274905"/>
            <a:ext cx="2360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Class Name: LS VFD Basics</a:t>
            </a:r>
          </a:p>
          <a:p>
            <a:r>
              <a:rPr lang="en-US" sz="1400" dirty="0"/>
              <a:t>Version: 1.10</a:t>
            </a:r>
          </a:p>
          <a:p>
            <a:r>
              <a:rPr lang="en-US" sz="1400" dirty="0"/>
              <a:t>Date: 3/30/2020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0029" y="2273380"/>
            <a:ext cx="6803472" cy="3120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12057" r="9415" b="15763"/>
          <a:stretch/>
        </p:blipFill>
        <p:spPr bwMode="auto">
          <a:xfrm>
            <a:off x="2389781" y="2125563"/>
            <a:ext cx="6973368" cy="3312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Z:\Marketing\Pictures\VFD\H100\New_20Family_20H100_20Seri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05" y="2125564"/>
            <a:ext cx="4960819" cy="34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94" y="6222647"/>
            <a:ext cx="2889045" cy="5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9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899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Inverter 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rapid firing IGBTs “chop” up the DC bus voltage to reconstruct a pseudo sine wave. This is called Pulse Width Modulation (PWM)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rate at which the IGBTs switch is called the carrier frequency.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04" y="1615440"/>
            <a:ext cx="5782769" cy="48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8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899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Principle 2 - PWM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output voltage to the motor is adjusted by modulating the width of the output pulses which make up the output voltage waveform via PWM.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higher the ratio of ON time as compared to the switching time results in a higher voltage.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251632" y="4262058"/>
            <a:ext cx="2209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664382" y="2806647"/>
            <a:ext cx="368300" cy="14605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1482" y="2811753"/>
            <a:ext cx="368300" cy="14605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696132" y="4376358"/>
            <a:ext cx="0" cy="3937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0013632" y="4376358"/>
            <a:ext cx="0" cy="3937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0318432" y="2776158"/>
            <a:ext cx="0" cy="27305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378632" y="2776158"/>
            <a:ext cx="0" cy="27305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646920" y="5203446"/>
            <a:ext cx="7842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0" i="0">
                <a:effectLst>
                  <a:outerShdw blurRad="38100" dist="38100" dir="2700000" algn="tl">
                    <a:srgbClr val="FFFFFF"/>
                  </a:outerShdw>
                </a:effectLst>
              </a:rPr>
              <a:t>Tc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519920" y="4746246"/>
            <a:ext cx="7842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Ton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9378632" y="5392358"/>
            <a:ext cx="304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10000932" y="5390771"/>
            <a:ext cx="304800" cy="31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10013632" y="4604958"/>
            <a:ext cx="304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9391332" y="4616071"/>
            <a:ext cx="304800" cy="31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9519920" y="2003046"/>
            <a:ext cx="1698625" cy="736600"/>
            <a:chOff x="721" y="1937"/>
            <a:chExt cx="1070" cy="464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721" y="1937"/>
              <a:ext cx="590" cy="464"/>
              <a:chOff x="721" y="1937"/>
              <a:chExt cx="590" cy="464"/>
            </a:xfrm>
          </p:grpSpPr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721" y="1937"/>
                <a:ext cx="5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b="0" i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Ton</a:t>
                </a: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801" y="2153"/>
                <a:ext cx="5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b="0" i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Tc</a:t>
                </a: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752" y="2160"/>
                <a:ext cx="3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089" y="2033"/>
              <a:ext cx="70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0" i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= 50%</a:t>
              </a: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54336" y="5922447"/>
            <a:ext cx="5121275" cy="5315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b="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Ton:	Length of time the transistor is on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b="0" i="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Tc</a:t>
            </a:r>
            <a:r>
              <a:rPr lang="en-US" altLang="en-US" b="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	Switching time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5600" y="2739646"/>
            <a:ext cx="6024880" cy="3888615"/>
            <a:chOff x="91440" y="2739646"/>
            <a:chExt cx="6024880" cy="38886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0" t="10046" r="14364" b="6485"/>
            <a:stretch/>
          </p:blipFill>
          <p:spPr>
            <a:xfrm>
              <a:off x="91440" y="2956560"/>
              <a:ext cx="1838960" cy="3437494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1717040" y="4962402"/>
              <a:ext cx="22047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17040" y="5018026"/>
              <a:ext cx="22047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17040" y="5077972"/>
              <a:ext cx="22047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34" name="Picture 2" descr="Image result for ac moto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975" y="4121916"/>
              <a:ext cx="2506345" cy="2506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9" name="Picture 7" descr="Image result for analog voltmete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8F7FD"/>
                </a:clrFrom>
                <a:clrTo>
                  <a:srgbClr val="F8F7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840" y="2739646"/>
              <a:ext cx="1728726" cy="172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>
            <a:xfrm flipH="1" flipV="1">
              <a:off x="3042920" y="3048000"/>
              <a:ext cx="97283" cy="665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540000" y="3246120"/>
              <a:ext cx="457200" cy="4876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2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899920"/>
          </a:xfrm>
        </p:spPr>
        <p:txBody>
          <a:bodyPr>
            <a:normAutofit/>
          </a:bodyPr>
          <a:lstStyle/>
          <a:p>
            <a:r>
              <a:rPr lang="en-US" dirty="0"/>
              <a:t>Principle 2 - PWM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More ON time means higher output voltage.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1054612" y="4572000"/>
            <a:ext cx="25956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467362" y="2907469"/>
            <a:ext cx="432606" cy="1648021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394462" y="2907469"/>
            <a:ext cx="432606" cy="1648021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121412" y="2735517"/>
            <a:ext cx="0" cy="308108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1181612" y="2735517"/>
            <a:ext cx="0" cy="308108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449900" y="5462839"/>
            <a:ext cx="92115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0" i="0" dirty="0"/>
              <a:t>Tc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223088" y="4695705"/>
            <a:ext cx="92115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0" i="0" dirty="0"/>
              <a:t>Ton</a:t>
            </a:r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4310415" y="4568361"/>
            <a:ext cx="25956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593847" y="2919164"/>
            <a:ext cx="745873" cy="1633691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5712656" y="2919164"/>
            <a:ext cx="745873" cy="1633691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4392461" y="2877348"/>
            <a:ext cx="0" cy="3081084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5526188" y="2891679"/>
            <a:ext cx="0" cy="3081084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4719240" y="5462839"/>
            <a:ext cx="495086" cy="444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Tc</a:t>
            </a: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4506205" y="4645152"/>
            <a:ext cx="921153" cy="444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Ton</a:t>
            </a:r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7786836" y="4559565"/>
            <a:ext cx="2439005" cy="716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7921093" y="2913991"/>
            <a:ext cx="954718" cy="1633691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9054820" y="2913991"/>
            <a:ext cx="954718" cy="1633691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>
            <a:off x="8957857" y="2890048"/>
            <a:ext cx="0" cy="3081084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>
            <a:off x="7853965" y="2904379"/>
            <a:ext cx="0" cy="3081084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7937875" y="4643162"/>
            <a:ext cx="921153" cy="444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Ton</a:t>
            </a:r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7952791" y="5462839"/>
            <a:ext cx="921153" cy="4442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Tc</a:t>
            </a:r>
          </a:p>
        </p:txBody>
      </p:sp>
      <p:grpSp>
        <p:nvGrpSpPr>
          <p:cNvPr id="67" name="Group 49"/>
          <p:cNvGrpSpPr>
            <a:grpSpLocks/>
          </p:cNvGrpSpPr>
          <p:nvPr/>
        </p:nvGrpSpPr>
        <p:grpSpPr bwMode="auto">
          <a:xfrm>
            <a:off x="1246448" y="1899888"/>
            <a:ext cx="1995210" cy="831176"/>
            <a:chOff x="721" y="1937"/>
            <a:chExt cx="1070" cy="464"/>
          </a:xfrm>
        </p:grpSpPr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721" y="1937"/>
              <a:ext cx="590" cy="464"/>
              <a:chOff x="721" y="1937"/>
              <a:chExt cx="590" cy="464"/>
            </a:xfrm>
          </p:grpSpPr>
          <p:sp>
            <p:nvSpPr>
              <p:cNvPr id="70" name="Rectangle 44"/>
              <p:cNvSpPr>
                <a:spLocks noChangeArrowheads="1"/>
              </p:cNvSpPr>
              <p:nvPr/>
            </p:nvSpPr>
            <p:spPr bwMode="auto">
              <a:xfrm>
                <a:off x="721" y="1937"/>
                <a:ext cx="5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b="0" i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Ton</a:t>
                </a:r>
              </a:p>
            </p:txBody>
          </p:sp>
          <p:sp>
            <p:nvSpPr>
              <p:cNvPr id="71" name="Rectangle 45"/>
              <p:cNvSpPr>
                <a:spLocks noChangeArrowheads="1"/>
              </p:cNvSpPr>
              <p:nvPr/>
            </p:nvSpPr>
            <p:spPr bwMode="auto">
              <a:xfrm>
                <a:off x="801" y="2153"/>
                <a:ext cx="5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b="0" i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Tc</a:t>
                </a:r>
              </a:p>
            </p:txBody>
          </p:sp>
          <p:sp>
            <p:nvSpPr>
              <p:cNvPr id="72" name="Line 46"/>
              <p:cNvSpPr>
                <a:spLocks noChangeShapeType="1"/>
              </p:cNvSpPr>
              <p:nvPr/>
            </p:nvSpPr>
            <p:spPr bwMode="auto">
              <a:xfrm>
                <a:off x="752" y="2160"/>
                <a:ext cx="3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Rectangle 48"/>
            <p:cNvSpPr>
              <a:spLocks noChangeArrowheads="1"/>
            </p:cNvSpPr>
            <p:nvPr/>
          </p:nvSpPr>
          <p:spPr bwMode="auto">
            <a:xfrm>
              <a:off x="1089" y="2033"/>
              <a:ext cx="702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0" i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= 50%</a:t>
              </a:r>
            </a:p>
          </p:txBody>
        </p:sp>
      </p:grpSp>
      <p:grpSp>
        <p:nvGrpSpPr>
          <p:cNvPr id="73" name="Group 55"/>
          <p:cNvGrpSpPr>
            <a:grpSpLocks/>
          </p:cNvGrpSpPr>
          <p:nvPr/>
        </p:nvGrpSpPr>
        <p:grpSpPr bwMode="auto">
          <a:xfrm>
            <a:off x="4516473" y="1762933"/>
            <a:ext cx="2039963" cy="802515"/>
            <a:chOff x="2353" y="1929"/>
            <a:chExt cx="1094" cy="448"/>
          </a:xfrm>
        </p:grpSpPr>
        <p:grpSp>
          <p:nvGrpSpPr>
            <p:cNvPr id="74" name="Group 53"/>
            <p:cNvGrpSpPr>
              <a:grpSpLocks/>
            </p:cNvGrpSpPr>
            <p:nvPr/>
          </p:nvGrpSpPr>
          <p:grpSpPr bwMode="auto">
            <a:xfrm>
              <a:off x="2353" y="1929"/>
              <a:ext cx="622" cy="448"/>
              <a:chOff x="2353" y="1929"/>
              <a:chExt cx="622" cy="448"/>
            </a:xfrm>
          </p:grpSpPr>
          <p:sp>
            <p:nvSpPr>
              <p:cNvPr id="76" name="Rectangle 50"/>
              <p:cNvSpPr>
                <a:spLocks noChangeArrowheads="1"/>
              </p:cNvSpPr>
              <p:nvPr/>
            </p:nvSpPr>
            <p:spPr bwMode="auto">
              <a:xfrm>
                <a:off x="2353" y="1929"/>
                <a:ext cx="5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b="0" i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Ton</a:t>
                </a:r>
              </a:p>
            </p:txBody>
          </p:sp>
          <p:sp>
            <p:nvSpPr>
              <p:cNvPr id="77" name="Rectangle 51"/>
              <p:cNvSpPr>
                <a:spLocks noChangeArrowheads="1"/>
              </p:cNvSpPr>
              <p:nvPr/>
            </p:nvSpPr>
            <p:spPr bwMode="auto">
              <a:xfrm>
                <a:off x="2465" y="2129"/>
                <a:ext cx="5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b="0" i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Tc</a:t>
                </a:r>
              </a:p>
            </p:txBody>
          </p:sp>
          <p:sp>
            <p:nvSpPr>
              <p:cNvPr id="78" name="Line 52"/>
              <p:cNvSpPr>
                <a:spLocks noChangeShapeType="1"/>
              </p:cNvSpPr>
              <p:nvPr/>
            </p:nvSpPr>
            <p:spPr bwMode="auto">
              <a:xfrm>
                <a:off x="2424" y="2144"/>
                <a:ext cx="3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2769" y="2009"/>
              <a:ext cx="67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0" i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= 75%</a:t>
              </a:r>
            </a:p>
          </p:txBody>
        </p:sp>
      </p:grpSp>
      <p:grpSp>
        <p:nvGrpSpPr>
          <p:cNvPr id="79" name="Group 61"/>
          <p:cNvGrpSpPr>
            <a:grpSpLocks/>
          </p:cNvGrpSpPr>
          <p:nvPr/>
        </p:nvGrpSpPr>
        <p:grpSpPr bwMode="auto">
          <a:xfrm>
            <a:off x="7900543" y="1734271"/>
            <a:ext cx="2442734" cy="845506"/>
            <a:chOff x="4033" y="1905"/>
            <a:chExt cx="1310" cy="472"/>
          </a:xfrm>
        </p:grpSpPr>
        <p:grpSp>
          <p:nvGrpSpPr>
            <p:cNvPr id="80" name="Group 59"/>
            <p:cNvGrpSpPr>
              <a:grpSpLocks/>
            </p:cNvGrpSpPr>
            <p:nvPr/>
          </p:nvGrpSpPr>
          <p:grpSpPr bwMode="auto">
            <a:xfrm>
              <a:off x="4033" y="1905"/>
              <a:ext cx="598" cy="472"/>
              <a:chOff x="4033" y="1905"/>
              <a:chExt cx="598" cy="472"/>
            </a:xfrm>
          </p:grpSpPr>
          <p:sp>
            <p:nvSpPr>
              <p:cNvPr id="82" name="Rectangle 56"/>
              <p:cNvSpPr>
                <a:spLocks noChangeArrowheads="1"/>
              </p:cNvSpPr>
              <p:nvPr/>
            </p:nvSpPr>
            <p:spPr bwMode="auto">
              <a:xfrm>
                <a:off x="4033" y="1905"/>
                <a:ext cx="5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b="0" i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Ton</a:t>
                </a:r>
              </a:p>
            </p:txBody>
          </p:sp>
          <p:sp>
            <p:nvSpPr>
              <p:cNvPr id="83" name="Rectangle 57"/>
              <p:cNvSpPr>
                <a:spLocks noChangeArrowheads="1"/>
              </p:cNvSpPr>
              <p:nvPr/>
            </p:nvSpPr>
            <p:spPr bwMode="auto">
              <a:xfrm>
                <a:off x="4121" y="2129"/>
                <a:ext cx="5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 b="0" i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Tc</a:t>
                </a:r>
              </a:p>
            </p:txBody>
          </p:sp>
          <p:sp>
            <p:nvSpPr>
              <p:cNvPr id="84" name="Line 58"/>
              <p:cNvSpPr>
                <a:spLocks noChangeShapeType="1"/>
              </p:cNvSpPr>
              <p:nvPr/>
            </p:nvSpPr>
            <p:spPr bwMode="auto">
              <a:xfrm>
                <a:off x="4088" y="2128"/>
                <a:ext cx="3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" name="Rectangle 60"/>
            <p:cNvSpPr>
              <a:spLocks noChangeArrowheads="1"/>
            </p:cNvSpPr>
            <p:nvPr/>
          </p:nvSpPr>
          <p:spPr bwMode="auto">
            <a:xfrm>
              <a:off x="4425" y="2001"/>
              <a:ext cx="91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0" i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= 90%</a:t>
              </a:r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 flipH="1">
            <a:off x="4381273" y="5708251"/>
            <a:ext cx="428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181612" y="5661611"/>
            <a:ext cx="317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7850197" y="5675166"/>
            <a:ext cx="428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8564443" y="5687568"/>
            <a:ext cx="3748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5144841" y="5726539"/>
            <a:ext cx="3748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1746573" y="5661611"/>
            <a:ext cx="3748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1449900" y="4645152"/>
            <a:ext cx="4886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593847" y="4645152"/>
            <a:ext cx="74587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7913596" y="4643162"/>
            <a:ext cx="9379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810149" y="6275643"/>
            <a:ext cx="5121275" cy="5315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b="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Ton:	Length of time the transistor is on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en-US" b="0" i="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Tc</a:t>
            </a:r>
            <a:r>
              <a:rPr lang="en-US" altLang="en-US" b="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	Switching time</a:t>
            </a:r>
          </a:p>
        </p:txBody>
      </p:sp>
    </p:spTree>
    <p:extLst>
      <p:ext uri="{BB962C8B-B14F-4D97-AF65-F5344CB8AC3E}">
        <p14:creationId xmlns:p14="http://schemas.microsoft.com/office/powerpoint/2010/main" val="165127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9357359" cy="1219200"/>
          </a:xfrm>
        </p:spPr>
        <p:txBody>
          <a:bodyPr>
            <a:normAutofit/>
          </a:bodyPr>
          <a:lstStyle/>
          <a:p>
            <a:r>
              <a:rPr lang="en-US" dirty="0"/>
              <a:t>Principle 2 - PWM</a:t>
            </a:r>
          </a:p>
          <a:p>
            <a:r>
              <a:rPr lang="en-US" sz="2000" b="1" dirty="0"/>
              <a:t>Question: </a:t>
            </a:r>
            <a:r>
              <a:rPr lang="en-US" sz="2000" dirty="0"/>
              <a:t>How can an </a:t>
            </a:r>
            <a:r>
              <a:rPr lang="en-US" sz="2000" b="1" dirty="0"/>
              <a:t>AC</a:t>
            </a:r>
            <a:r>
              <a:rPr lang="en-US" sz="2000" dirty="0"/>
              <a:t> </a:t>
            </a:r>
            <a:r>
              <a:rPr lang="en-US" sz="2000" b="1" dirty="0"/>
              <a:t>motor </a:t>
            </a:r>
            <a:r>
              <a:rPr lang="en-US" sz="2000" dirty="0"/>
              <a:t>possibly run on this PWM output?</a:t>
            </a:r>
          </a:p>
          <a:p>
            <a:endParaRPr lang="en-US" sz="20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53" y="2756336"/>
            <a:ext cx="5695244" cy="38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6240" y="1833006"/>
            <a:ext cx="7985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Answer: </a:t>
            </a:r>
            <a:r>
              <a:rPr lang="en-US" dirty="0"/>
              <a:t>An induction motor is…an inductor! An inductor resists the change in current. Even though the output voltage waveform is a PWM square wave, the current is sinusoidal!</a:t>
            </a:r>
          </a:p>
        </p:txBody>
      </p:sp>
    </p:spTree>
    <p:extLst>
      <p:ext uri="{BB962C8B-B14F-4D97-AF65-F5344CB8AC3E}">
        <p14:creationId xmlns:p14="http://schemas.microsoft.com/office/powerpoint/2010/main" val="21981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899920"/>
          </a:xfrm>
        </p:spPr>
        <p:txBody>
          <a:bodyPr>
            <a:normAutofit/>
          </a:bodyPr>
          <a:lstStyle/>
          <a:p>
            <a:r>
              <a:rPr lang="en-US" dirty="0"/>
              <a:t>Principle 3 – Speed Torque Curve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Speed Torque Curve for an “across the line” start.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3498" y="1405179"/>
            <a:ext cx="8191858" cy="5183796"/>
            <a:chOff x="1973591" y="944640"/>
            <a:chExt cx="8881765" cy="5642130"/>
          </a:xfrm>
        </p:grpSpPr>
        <p:sp>
          <p:nvSpPr>
            <p:cNvPr id="52" name="Line 3"/>
            <p:cNvSpPr>
              <a:spLocks noChangeShapeType="1"/>
            </p:cNvSpPr>
            <p:nvPr/>
          </p:nvSpPr>
          <p:spPr bwMode="auto">
            <a:xfrm flipH="1">
              <a:off x="3528382" y="1142406"/>
              <a:ext cx="4824" cy="495378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4"/>
            <p:cNvSpPr>
              <a:spLocks noChangeShapeType="1"/>
            </p:cNvSpPr>
            <p:nvPr/>
          </p:nvSpPr>
          <p:spPr bwMode="auto">
            <a:xfrm flipV="1">
              <a:off x="3504264" y="6134781"/>
              <a:ext cx="6212734" cy="16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Arc 5"/>
            <p:cNvSpPr>
              <a:spLocks/>
            </p:cNvSpPr>
            <p:nvPr/>
          </p:nvSpPr>
          <p:spPr bwMode="auto">
            <a:xfrm>
              <a:off x="7773106" y="2993041"/>
              <a:ext cx="1440634" cy="31224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rgbClr val="037C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538029" y="3005904"/>
              <a:ext cx="4222215" cy="1339340"/>
            </a:xfrm>
            <a:custGeom>
              <a:avLst/>
              <a:gdLst>
                <a:gd name="T0" fmla="*/ 2594 w 2626"/>
                <a:gd name="T1" fmla="*/ 0 h 833"/>
                <a:gd name="T2" fmla="*/ 2547 w 2626"/>
                <a:gd name="T3" fmla="*/ 16 h 833"/>
                <a:gd name="T4" fmla="*/ 2512 w 2626"/>
                <a:gd name="T5" fmla="*/ 31 h 833"/>
                <a:gd name="T6" fmla="*/ 2471 w 2626"/>
                <a:gd name="T7" fmla="*/ 60 h 833"/>
                <a:gd name="T8" fmla="*/ 2435 w 2626"/>
                <a:gd name="T9" fmla="*/ 97 h 833"/>
                <a:gd name="T10" fmla="*/ 2399 w 2626"/>
                <a:gd name="T11" fmla="*/ 128 h 833"/>
                <a:gd name="T12" fmla="*/ 2347 w 2626"/>
                <a:gd name="T13" fmla="*/ 174 h 833"/>
                <a:gd name="T14" fmla="*/ 2312 w 2626"/>
                <a:gd name="T15" fmla="*/ 211 h 833"/>
                <a:gd name="T16" fmla="*/ 2271 w 2626"/>
                <a:gd name="T17" fmla="*/ 255 h 833"/>
                <a:gd name="T18" fmla="*/ 2235 w 2626"/>
                <a:gd name="T19" fmla="*/ 300 h 833"/>
                <a:gd name="T20" fmla="*/ 2204 w 2626"/>
                <a:gd name="T21" fmla="*/ 329 h 833"/>
                <a:gd name="T22" fmla="*/ 2158 w 2626"/>
                <a:gd name="T23" fmla="*/ 383 h 833"/>
                <a:gd name="T24" fmla="*/ 2117 w 2626"/>
                <a:gd name="T25" fmla="*/ 420 h 833"/>
                <a:gd name="T26" fmla="*/ 2076 w 2626"/>
                <a:gd name="T27" fmla="*/ 465 h 833"/>
                <a:gd name="T28" fmla="*/ 2030 w 2626"/>
                <a:gd name="T29" fmla="*/ 503 h 833"/>
                <a:gd name="T30" fmla="*/ 1978 w 2626"/>
                <a:gd name="T31" fmla="*/ 555 h 833"/>
                <a:gd name="T32" fmla="*/ 1933 w 2626"/>
                <a:gd name="T33" fmla="*/ 584 h 833"/>
                <a:gd name="T34" fmla="*/ 1886 w 2626"/>
                <a:gd name="T35" fmla="*/ 621 h 833"/>
                <a:gd name="T36" fmla="*/ 1851 w 2626"/>
                <a:gd name="T37" fmla="*/ 644 h 833"/>
                <a:gd name="T38" fmla="*/ 1810 w 2626"/>
                <a:gd name="T39" fmla="*/ 675 h 833"/>
                <a:gd name="T40" fmla="*/ 1763 w 2626"/>
                <a:gd name="T41" fmla="*/ 697 h 833"/>
                <a:gd name="T42" fmla="*/ 1717 w 2626"/>
                <a:gd name="T43" fmla="*/ 718 h 833"/>
                <a:gd name="T44" fmla="*/ 1676 w 2626"/>
                <a:gd name="T45" fmla="*/ 735 h 833"/>
                <a:gd name="T46" fmla="*/ 1640 w 2626"/>
                <a:gd name="T47" fmla="*/ 749 h 833"/>
                <a:gd name="T48" fmla="*/ 1594 w 2626"/>
                <a:gd name="T49" fmla="*/ 764 h 833"/>
                <a:gd name="T50" fmla="*/ 1547 w 2626"/>
                <a:gd name="T51" fmla="*/ 778 h 833"/>
                <a:gd name="T52" fmla="*/ 1496 w 2626"/>
                <a:gd name="T53" fmla="*/ 795 h 833"/>
                <a:gd name="T54" fmla="*/ 1461 w 2626"/>
                <a:gd name="T55" fmla="*/ 801 h 833"/>
                <a:gd name="T56" fmla="*/ 1420 w 2626"/>
                <a:gd name="T57" fmla="*/ 809 h 833"/>
                <a:gd name="T58" fmla="*/ 1384 w 2626"/>
                <a:gd name="T59" fmla="*/ 809 h 833"/>
                <a:gd name="T60" fmla="*/ 1347 w 2626"/>
                <a:gd name="T61" fmla="*/ 816 h 833"/>
                <a:gd name="T62" fmla="*/ 1286 w 2626"/>
                <a:gd name="T63" fmla="*/ 816 h 833"/>
                <a:gd name="T64" fmla="*/ 1251 w 2626"/>
                <a:gd name="T65" fmla="*/ 824 h 833"/>
                <a:gd name="T66" fmla="*/ 1204 w 2626"/>
                <a:gd name="T67" fmla="*/ 824 h 833"/>
                <a:gd name="T68" fmla="*/ 1169 w 2626"/>
                <a:gd name="T69" fmla="*/ 824 h 833"/>
                <a:gd name="T70" fmla="*/ 1118 w 2626"/>
                <a:gd name="T71" fmla="*/ 832 h 833"/>
                <a:gd name="T72" fmla="*/ 1066 w 2626"/>
                <a:gd name="T73" fmla="*/ 832 h 833"/>
                <a:gd name="T74" fmla="*/ 1025 w 2626"/>
                <a:gd name="T75" fmla="*/ 832 h 833"/>
                <a:gd name="T76" fmla="*/ 984 w 2626"/>
                <a:gd name="T77" fmla="*/ 824 h 833"/>
                <a:gd name="T78" fmla="*/ 953 w 2626"/>
                <a:gd name="T79" fmla="*/ 824 h 833"/>
                <a:gd name="T80" fmla="*/ 902 w 2626"/>
                <a:gd name="T81" fmla="*/ 816 h 833"/>
                <a:gd name="T82" fmla="*/ 861 w 2626"/>
                <a:gd name="T83" fmla="*/ 809 h 833"/>
                <a:gd name="T84" fmla="*/ 825 w 2626"/>
                <a:gd name="T85" fmla="*/ 809 h 833"/>
                <a:gd name="T86" fmla="*/ 784 w 2626"/>
                <a:gd name="T87" fmla="*/ 801 h 833"/>
                <a:gd name="T88" fmla="*/ 748 w 2626"/>
                <a:gd name="T89" fmla="*/ 795 h 833"/>
                <a:gd name="T90" fmla="*/ 707 w 2626"/>
                <a:gd name="T91" fmla="*/ 778 h 833"/>
                <a:gd name="T92" fmla="*/ 655 w 2626"/>
                <a:gd name="T93" fmla="*/ 772 h 833"/>
                <a:gd name="T94" fmla="*/ 610 w 2626"/>
                <a:gd name="T95" fmla="*/ 764 h 833"/>
                <a:gd name="T96" fmla="*/ 573 w 2626"/>
                <a:gd name="T97" fmla="*/ 757 h 833"/>
                <a:gd name="T98" fmla="*/ 518 w 2626"/>
                <a:gd name="T99" fmla="*/ 735 h 833"/>
                <a:gd name="T100" fmla="*/ 477 w 2626"/>
                <a:gd name="T101" fmla="*/ 727 h 833"/>
                <a:gd name="T102" fmla="*/ 430 w 2626"/>
                <a:gd name="T103" fmla="*/ 712 h 833"/>
                <a:gd name="T104" fmla="*/ 384 w 2626"/>
                <a:gd name="T105" fmla="*/ 704 h 833"/>
                <a:gd name="T106" fmla="*/ 348 w 2626"/>
                <a:gd name="T107" fmla="*/ 689 h 833"/>
                <a:gd name="T108" fmla="*/ 302 w 2626"/>
                <a:gd name="T109" fmla="*/ 675 h 833"/>
                <a:gd name="T110" fmla="*/ 261 w 2626"/>
                <a:gd name="T111" fmla="*/ 660 h 833"/>
                <a:gd name="T112" fmla="*/ 230 w 2626"/>
                <a:gd name="T113" fmla="*/ 652 h 833"/>
                <a:gd name="T114" fmla="*/ 194 w 2626"/>
                <a:gd name="T115" fmla="*/ 644 h 833"/>
                <a:gd name="T116" fmla="*/ 148 w 2626"/>
                <a:gd name="T117" fmla="*/ 621 h 833"/>
                <a:gd name="T118" fmla="*/ 107 w 2626"/>
                <a:gd name="T119" fmla="*/ 615 h 833"/>
                <a:gd name="T120" fmla="*/ 61 w 2626"/>
                <a:gd name="T121" fmla="*/ 600 h 833"/>
                <a:gd name="T122" fmla="*/ 20 w 2626"/>
                <a:gd name="T123" fmla="*/ 58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6" h="833">
                  <a:moveTo>
                    <a:pt x="2625" y="0"/>
                  </a:moveTo>
                  <a:lnTo>
                    <a:pt x="2594" y="0"/>
                  </a:lnTo>
                  <a:lnTo>
                    <a:pt x="2578" y="0"/>
                  </a:lnTo>
                  <a:lnTo>
                    <a:pt x="2547" y="16"/>
                  </a:lnTo>
                  <a:lnTo>
                    <a:pt x="2527" y="16"/>
                  </a:lnTo>
                  <a:lnTo>
                    <a:pt x="2512" y="31"/>
                  </a:lnTo>
                  <a:lnTo>
                    <a:pt x="2486" y="54"/>
                  </a:lnTo>
                  <a:lnTo>
                    <a:pt x="2471" y="60"/>
                  </a:lnTo>
                  <a:lnTo>
                    <a:pt x="2451" y="83"/>
                  </a:lnTo>
                  <a:lnTo>
                    <a:pt x="2435" y="97"/>
                  </a:lnTo>
                  <a:lnTo>
                    <a:pt x="2419" y="105"/>
                  </a:lnTo>
                  <a:lnTo>
                    <a:pt x="2399" y="128"/>
                  </a:lnTo>
                  <a:lnTo>
                    <a:pt x="2378" y="143"/>
                  </a:lnTo>
                  <a:lnTo>
                    <a:pt x="2347" y="174"/>
                  </a:lnTo>
                  <a:lnTo>
                    <a:pt x="2327" y="195"/>
                  </a:lnTo>
                  <a:lnTo>
                    <a:pt x="2312" y="211"/>
                  </a:lnTo>
                  <a:lnTo>
                    <a:pt x="2286" y="232"/>
                  </a:lnTo>
                  <a:lnTo>
                    <a:pt x="2271" y="255"/>
                  </a:lnTo>
                  <a:lnTo>
                    <a:pt x="2255" y="277"/>
                  </a:lnTo>
                  <a:lnTo>
                    <a:pt x="2235" y="300"/>
                  </a:lnTo>
                  <a:lnTo>
                    <a:pt x="2220" y="315"/>
                  </a:lnTo>
                  <a:lnTo>
                    <a:pt x="2204" y="329"/>
                  </a:lnTo>
                  <a:lnTo>
                    <a:pt x="2184" y="352"/>
                  </a:lnTo>
                  <a:lnTo>
                    <a:pt x="2158" y="383"/>
                  </a:lnTo>
                  <a:lnTo>
                    <a:pt x="2133" y="412"/>
                  </a:lnTo>
                  <a:lnTo>
                    <a:pt x="2117" y="420"/>
                  </a:lnTo>
                  <a:lnTo>
                    <a:pt x="2102" y="443"/>
                  </a:lnTo>
                  <a:lnTo>
                    <a:pt x="2076" y="465"/>
                  </a:lnTo>
                  <a:lnTo>
                    <a:pt x="2051" y="487"/>
                  </a:lnTo>
                  <a:lnTo>
                    <a:pt x="2030" y="503"/>
                  </a:lnTo>
                  <a:lnTo>
                    <a:pt x="2000" y="532"/>
                  </a:lnTo>
                  <a:lnTo>
                    <a:pt x="1978" y="555"/>
                  </a:lnTo>
                  <a:lnTo>
                    <a:pt x="1958" y="563"/>
                  </a:lnTo>
                  <a:lnTo>
                    <a:pt x="1933" y="584"/>
                  </a:lnTo>
                  <a:lnTo>
                    <a:pt x="1906" y="600"/>
                  </a:lnTo>
                  <a:lnTo>
                    <a:pt x="1886" y="621"/>
                  </a:lnTo>
                  <a:lnTo>
                    <a:pt x="1866" y="629"/>
                  </a:lnTo>
                  <a:lnTo>
                    <a:pt x="1851" y="644"/>
                  </a:lnTo>
                  <a:lnTo>
                    <a:pt x="1835" y="652"/>
                  </a:lnTo>
                  <a:lnTo>
                    <a:pt x="1810" y="675"/>
                  </a:lnTo>
                  <a:lnTo>
                    <a:pt x="1784" y="689"/>
                  </a:lnTo>
                  <a:lnTo>
                    <a:pt x="1763" y="697"/>
                  </a:lnTo>
                  <a:lnTo>
                    <a:pt x="1747" y="704"/>
                  </a:lnTo>
                  <a:lnTo>
                    <a:pt x="1717" y="718"/>
                  </a:lnTo>
                  <a:lnTo>
                    <a:pt x="1696" y="735"/>
                  </a:lnTo>
                  <a:lnTo>
                    <a:pt x="1676" y="735"/>
                  </a:lnTo>
                  <a:lnTo>
                    <a:pt x="1661" y="741"/>
                  </a:lnTo>
                  <a:lnTo>
                    <a:pt x="1640" y="749"/>
                  </a:lnTo>
                  <a:lnTo>
                    <a:pt x="1620" y="757"/>
                  </a:lnTo>
                  <a:lnTo>
                    <a:pt x="1594" y="764"/>
                  </a:lnTo>
                  <a:lnTo>
                    <a:pt x="1569" y="772"/>
                  </a:lnTo>
                  <a:lnTo>
                    <a:pt x="1547" y="778"/>
                  </a:lnTo>
                  <a:lnTo>
                    <a:pt x="1512" y="787"/>
                  </a:lnTo>
                  <a:lnTo>
                    <a:pt x="1496" y="795"/>
                  </a:lnTo>
                  <a:lnTo>
                    <a:pt x="1476" y="795"/>
                  </a:lnTo>
                  <a:lnTo>
                    <a:pt x="1461" y="801"/>
                  </a:lnTo>
                  <a:lnTo>
                    <a:pt x="1445" y="801"/>
                  </a:lnTo>
                  <a:lnTo>
                    <a:pt x="1420" y="809"/>
                  </a:lnTo>
                  <a:lnTo>
                    <a:pt x="1404" y="809"/>
                  </a:lnTo>
                  <a:lnTo>
                    <a:pt x="1384" y="809"/>
                  </a:lnTo>
                  <a:lnTo>
                    <a:pt x="1363" y="816"/>
                  </a:lnTo>
                  <a:lnTo>
                    <a:pt x="1347" y="816"/>
                  </a:lnTo>
                  <a:lnTo>
                    <a:pt x="1317" y="816"/>
                  </a:lnTo>
                  <a:lnTo>
                    <a:pt x="1286" y="816"/>
                  </a:lnTo>
                  <a:lnTo>
                    <a:pt x="1271" y="824"/>
                  </a:lnTo>
                  <a:lnTo>
                    <a:pt x="1251" y="824"/>
                  </a:lnTo>
                  <a:lnTo>
                    <a:pt x="1230" y="824"/>
                  </a:lnTo>
                  <a:lnTo>
                    <a:pt x="1204" y="824"/>
                  </a:lnTo>
                  <a:lnTo>
                    <a:pt x="1184" y="824"/>
                  </a:lnTo>
                  <a:lnTo>
                    <a:pt x="1169" y="824"/>
                  </a:lnTo>
                  <a:lnTo>
                    <a:pt x="1148" y="824"/>
                  </a:lnTo>
                  <a:lnTo>
                    <a:pt x="1118" y="832"/>
                  </a:lnTo>
                  <a:lnTo>
                    <a:pt x="1086" y="832"/>
                  </a:lnTo>
                  <a:lnTo>
                    <a:pt x="1066" y="832"/>
                  </a:lnTo>
                  <a:lnTo>
                    <a:pt x="1045" y="832"/>
                  </a:lnTo>
                  <a:lnTo>
                    <a:pt x="1025" y="832"/>
                  </a:lnTo>
                  <a:lnTo>
                    <a:pt x="1004" y="832"/>
                  </a:lnTo>
                  <a:lnTo>
                    <a:pt x="984" y="824"/>
                  </a:lnTo>
                  <a:lnTo>
                    <a:pt x="969" y="824"/>
                  </a:lnTo>
                  <a:lnTo>
                    <a:pt x="953" y="824"/>
                  </a:lnTo>
                  <a:lnTo>
                    <a:pt x="922" y="824"/>
                  </a:lnTo>
                  <a:lnTo>
                    <a:pt x="902" y="816"/>
                  </a:lnTo>
                  <a:lnTo>
                    <a:pt x="881" y="816"/>
                  </a:lnTo>
                  <a:lnTo>
                    <a:pt x="861" y="809"/>
                  </a:lnTo>
                  <a:lnTo>
                    <a:pt x="845" y="809"/>
                  </a:lnTo>
                  <a:lnTo>
                    <a:pt x="825" y="809"/>
                  </a:lnTo>
                  <a:lnTo>
                    <a:pt x="804" y="801"/>
                  </a:lnTo>
                  <a:lnTo>
                    <a:pt x="784" y="801"/>
                  </a:lnTo>
                  <a:lnTo>
                    <a:pt x="763" y="795"/>
                  </a:lnTo>
                  <a:lnTo>
                    <a:pt x="748" y="795"/>
                  </a:lnTo>
                  <a:lnTo>
                    <a:pt x="728" y="787"/>
                  </a:lnTo>
                  <a:lnTo>
                    <a:pt x="707" y="778"/>
                  </a:lnTo>
                  <a:lnTo>
                    <a:pt x="677" y="772"/>
                  </a:lnTo>
                  <a:lnTo>
                    <a:pt x="655" y="772"/>
                  </a:lnTo>
                  <a:lnTo>
                    <a:pt x="635" y="764"/>
                  </a:lnTo>
                  <a:lnTo>
                    <a:pt x="610" y="764"/>
                  </a:lnTo>
                  <a:lnTo>
                    <a:pt x="594" y="757"/>
                  </a:lnTo>
                  <a:lnTo>
                    <a:pt x="573" y="757"/>
                  </a:lnTo>
                  <a:lnTo>
                    <a:pt x="543" y="741"/>
                  </a:lnTo>
                  <a:lnTo>
                    <a:pt x="518" y="735"/>
                  </a:lnTo>
                  <a:lnTo>
                    <a:pt x="502" y="735"/>
                  </a:lnTo>
                  <a:lnTo>
                    <a:pt x="477" y="727"/>
                  </a:lnTo>
                  <a:lnTo>
                    <a:pt x="455" y="718"/>
                  </a:lnTo>
                  <a:lnTo>
                    <a:pt x="430" y="712"/>
                  </a:lnTo>
                  <a:lnTo>
                    <a:pt x="404" y="704"/>
                  </a:lnTo>
                  <a:lnTo>
                    <a:pt x="384" y="704"/>
                  </a:lnTo>
                  <a:lnTo>
                    <a:pt x="363" y="689"/>
                  </a:lnTo>
                  <a:lnTo>
                    <a:pt x="348" y="689"/>
                  </a:lnTo>
                  <a:lnTo>
                    <a:pt x="328" y="681"/>
                  </a:lnTo>
                  <a:lnTo>
                    <a:pt x="302" y="675"/>
                  </a:lnTo>
                  <a:lnTo>
                    <a:pt x="287" y="675"/>
                  </a:lnTo>
                  <a:lnTo>
                    <a:pt x="261" y="660"/>
                  </a:lnTo>
                  <a:lnTo>
                    <a:pt x="246" y="652"/>
                  </a:lnTo>
                  <a:lnTo>
                    <a:pt x="230" y="652"/>
                  </a:lnTo>
                  <a:lnTo>
                    <a:pt x="214" y="644"/>
                  </a:lnTo>
                  <a:lnTo>
                    <a:pt x="194" y="644"/>
                  </a:lnTo>
                  <a:lnTo>
                    <a:pt x="173" y="637"/>
                  </a:lnTo>
                  <a:lnTo>
                    <a:pt x="148" y="621"/>
                  </a:lnTo>
                  <a:lnTo>
                    <a:pt x="128" y="621"/>
                  </a:lnTo>
                  <a:lnTo>
                    <a:pt x="107" y="615"/>
                  </a:lnTo>
                  <a:lnTo>
                    <a:pt x="81" y="600"/>
                  </a:lnTo>
                  <a:lnTo>
                    <a:pt x="61" y="600"/>
                  </a:lnTo>
                  <a:lnTo>
                    <a:pt x="40" y="592"/>
                  </a:lnTo>
                  <a:lnTo>
                    <a:pt x="20" y="584"/>
                  </a:lnTo>
                  <a:lnTo>
                    <a:pt x="0" y="584"/>
                  </a:lnTo>
                </a:path>
              </a:pathLst>
            </a:custGeom>
            <a:noFill/>
            <a:ln w="25400" cap="rnd" cmpd="sng">
              <a:solidFill>
                <a:srgbClr val="037C0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Line 7"/>
            <p:cNvSpPr>
              <a:spLocks noChangeShapeType="1"/>
            </p:cNvSpPr>
            <p:nvPr/>
          </p:nvSpPr>
          <p:spPr bwMode="auto">
            <a:xfrm flipV="1">
              <a:off x="9234643" y="1486486"/>
              <a:ext cx="0" cy="4630609"/>
            </a:xfrm>
            <a:prstGeom prst="line">
              <a:avLst/>
            </a:prstGeom>
            <a:noFill/>
            <a:ln w="12700">
              <a:solidFill>
                <a:srgbClr val="9234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9041701" y="1496133"/>
              <a:ext cx="0" cy="4630609"/>
            </a:xfrm>
            <a:prstGeom prst="line">
              <a:avLst/>
            </a:prstGeom>
            <a:noFill/>
            <a:ln w="12700">
              <a:solidFill>
                <a:srgbClr val="9234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3547676" y="4756853"/>
              <a:ext cx="5498848" cy="0"/>
            </a:xfrm>
            <a:prstGeom prst="line">
              <a:avLst/>
            </a:prstGeom>
            <a:noFill/>
            <a:ln w="12700">
              <a:solidFill>
                <a:srgbClr val="037C03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Arc 10"/>
            <p:cNvSpPr>
              <a:spLocks/>
            </p:cNvSpPr>
            <p:nvPr/>
          </p:nvSpPr>
          <p:spPr bwMode="auto">
            <a:xfrm>
              <a:off x="3706854" y="1245309"/>
              <a:ext cx="5532612" cy="422543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rgbClr val="CF0E3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626461" y="944640"/>
              <a:ext cx="852161" cy="337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(600%)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1980022" y="3362847"/>
              <a:ext cx="1562830" cy="918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Locked Rotor Torque (150%)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973591" y="4200536"/>
              <a:ext cx="1562830" cy="918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Full Load Torque (100%)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649054" y="3171514"/>
              <a:ext cx="1562830" cy="918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Pull Up Torque (125%)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5613764" y="2049234"/>
              <a:ext cx="1562830" cy="1152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Breakdown Torque </a:t>
              </a:r>
              <a:r>
                <a:rPr kumimoji="0" lang="en-US" altLang="en-US" sz="1400" b="0" i="1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</a:t>
              </a: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(200-250%)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7716832" y="6152467"/>
              <a:ext cx="1562830" cy="337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Rated Speed</a:t>
              </a: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9112446" y="6149252"/>
              <a:ext cx="1562830" cy="337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Synch Speed</a:t>
              </a: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5684509" y="6154075"/>
              <a:ext cx="1289496" cy="432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9234D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SPEED</a:t>
              </a: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2164925" y="1476839"/>
              <a:ext cx="1668949" cy="398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37C0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TORQUE</a:t>
              </a: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3665050" y="1468799"/>
              <a:ext cx="1842596" cy="398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CF0E3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CURRENT</a:t>
              </a:r>
            </a:p>
          </p:txBody>
        </p:sp>
        <p:sp>
          <p:nvSpPr>
            <p:cNvPr id="104" name="Line 21"/>
            <p:cNvSpPr>
              <a:spLocks noChangeShapeType="1"/>
            </p:cNvSpPr>
            <p:nvPr/>
          </p:nvSpPr>
          <p:spPr bwMode="auto">
            <a:xfrm>
              <a:off x="9239466" y="5652426"/>
              <a:ext cx="482355" cy="0"/>
            </a:xfrm>
            <a:prstGeom prst="line">
              <a:avLst/>
            </a:prstGeom>
            <a:noFill/>
            <a:ln w="25400">
              <a:solidFill>
                <a:srgbClr val="CF0E3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9705743" y="4988384"/>
              <a:ext cx="1149613" cy="832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 Load Current (30%)</a:t>
              </a:r>
            </a:p>
          </p:txBody>
        </p:sp>
        <p:sp>
          <p:nvSpPr>
            <p:cNvPr id="106" name="Line 23"/>
            <p:cNvSpPr>
              <a:spLocks noChangeShapeType="1"/>
            </p:cNvSpPr>
            <p:nvPr/>
          </p:nvSpPr>
          <p:spPr bwMode="auto">
            <a:xfrm>
              <a:off x="5234311" y="3740692"/>
              <a:ext cx="69137" cy="5161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Line 25"/>
            <p:cNvSpPr>
              <a:spLocks noChangeShapeType="1"/>
            </p:cNvSpPr>
            <p:nvPr/>
          </p:nvSpPr>
          <p:spPr bwMode="auto">
            <a:xfrm>
              <a:off x="6768201" y="2396529"/>
              <a:ext cx="808748" cy="5514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Line 26"/>
            <p:cNvSpPr>
              <a:spLocks noChangeShapeType="1"/>
            </p:cNvSpPr>
            <p:nvPr/>
          </p:nvSpPr>
          <p:spPr bwMode="auto">
            <a:xfrm>
              <a:off x="8577032" y="1729271"/>
              <a:ext cx="45662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Line 27"/>
            <p:cNvSpPr>
              <a:spLocks noChangeShapeType="1"/>
            </p:cNvSpPr>
            <p:nvPr/>
          </p:nvSpPr>
          <p:spPr bwMode="auto">
            <a:xfrm>
              <a:off x="9245897" y="1716408"/>
              <a:ext cx="4437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8866445" y="1161700"/>
              <a:ext cx="596513" cy="337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Slip</a:t>
              </a:r>
            </a:p>
          </p:txBody>
        </p:sp>
        <p:sp>
          <p:nvSpPr>
            <p:cNvPr id="111" name="Line 29"/>
            <p:cNvSpPr>
              <a:spLocks noChangeShapeType="1"/>
            </p:cNvSpPr>
            <p:nvPr/>
          </p:nvSpPr>
          <p:spPr bwMode="auto">
            <a:xfrm flipH="1">
              <a:off x="3673088" y="2234136"/>
              <a:ext cx="4824" cy="388456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Line 30"/>
            <p:cNvSpPr>
              <a:spLocks noChangeShapeType="1"/>
            </p:cNvSpPr>
            <p:nvPr/>
          </p:nvSpPr>
          <p:spPr bwMode="auto">
            <a:xfrm>
              <a:off x="3695598" y="1259779"/>
              <a:ext cx="167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Line 31"/>
            <p:cNvSpPr>
              <a:spLocks noChangeShapeType="1"/>
            </p:cNvSpPr>
            <p:nvPr/>
          </p:nvSpPr>
          <p:spPr bwMode="auto">
            <a:xfrm>
              <a:off x="3710069" y="2566961"/>
              <a:ext cx="167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3679520" y="2251823"/>
              <a:ext cx="852161" cy="337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(300%)</a:t>
              </a:r>
            </a:p>
          </p:txBody>
        </p:sp>
        <p:sp>
          <p:nvSpPr>
            <p:cNvPr id="115" name="Line 33"/>
            <p:cNvSpPr>
              <a:spLocks noChangeShapeType="1"/>
            </p:cNvSpPr>
            <p:nvPr/>
          </p:nvSpPr>
          <p:spPr bwMode="auto">
            <a:xfrm>
              <a:off x="3677912" y="1129543"/>
              <a:ext cx="0" cy="93737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611990" y="2060488"/>
              <a:ext cx="282982" cy="51451"/>
            </a:xfrm>
            <a:custGeom>
              <a:avLst/>
              <a:gdLst>
                <a:gd name="T0" fmla="*/ 0 w 176"/>
                <a:gd name="T1" fmla="*/ 30 h 32"/>
                <a:gd name="T2" fmla="*/ 1 w 176"/>
                <a:gd name="T3" fmla="*/ 26 h 32"/>
                <a:gd name="T4" fmla="*/ 3 w 176"/>
                <a:gd name="T5" fmla="*/ 22 h 32"/>
                <a:gd name="T6" fmla="*/ 4 w 176"/>
                <a:gd name="T7" fmla="*/ 19 h 32"/>
                <a:gd name="T8" fmla="*/ 8 w 176"/>
                <a:gd name="T9" fmla="*/ 14 h 32"/>
                <a:gd name="T10" fmla="*/ 11 w 176"/>
                <a:gd name="T11" fmla="*/ 10 h 32"/>
                <a:gd name="T12" fmla="*/ 15 w 176"/>
                <a:gd name="T13" fmla="*/ 8 h 32"/>
                <a:gd name="T14" fmla="*/ 19 w 176"/>
                <a:gd name="T15" fmla="*/ 5 h 32"/>
                <a:gd name="T16" fmla="*/ 23 w 176"/>
                <a:gd name="T17" fmla="*/ 3 h 32"/>
                <a:gd name="T18" fmla="*/ 27 w 176"/>
                <a:gd name="T19" fmla="*/ 2 h 32"/>
                <a:gd name="T20" fmla="*/ 30 w 176"/>
                <a:gd name="T21" fmla="*/ 2 h 32"/>
                <a:gd name="T22" fmla="*/ 33 w 176"/>
                <a:gd name="T23" fmla="*/ 1 h 32"/>
                <a:gd name="T24" fmla="*/ 37 w 176"/>
                <a:gd name="T25" fmla="*/ 1 h 32"/>
                <a:gd name="T26" fmla="*/ 41 w 176"/>
                <a:gd name="T27" fmla="*/ 1 h 32"/>
                <a:gd name="T28" fmla="*/ 44 w 176"/>
                <a:gd name="T29" fmla="*/ 1 h 32"/>
                <a:gd name="T30" fmla="*/ 47 w 176"/>
                <a:gd name="T31" fmla="*/ 1 h 32"/>
                <a:gd name="T32" fmla="*/ 53 w 176"/>
                <a:gd name="T33" fmla="*/ 1 h 32"/>
                <a:gd name="T34" fmla="*/ 58 w 176"/>
                <a:gd name="T35" fmla="*/ 4 h 32"/>
                <a:gd name="T36" fmla="*/ 61 w 176"/>
                <a:gd name="T37" fmla="*/ 6 h 32"/>
                <a:gd name="T38" fmla="*/ 63 w 176"/>
                <a:gd name="T39" fmla="*/ 9 h 32"/>
                <a:gd name="T40" fmla="*/ 67 w 176"/>
                <a:gd name="T41" fmla="*/ 12 h 32"/>
                <a:gd name="T42" fmla="*/ 70 w 176"/>
                <a:gd name="T43" fmla="*/ 14 h 32"/>
                <a:gd name="T44" fmla="*/ 73 w 176"/>
                <a:gd name="T45" fmla="*/ 16 h 32"/>
                <a:gd name="T46" fmla="*/ 76 w 176"/>
                <a:gd name="T47" fmla="*/ 17 h 32"/>
                <a:gd name="T48" fmla="*/ 79 w 176"/>
                <a:gd name="T49" fmla="*/ 19 h 32"/>
                <a:gd name="T50" fmla="*/ 83 w 176"/>
                <a:gd name="T51" fmla="*/ 21 h 32"/>
                <a:gd name="T52" fmla="*/ 87 w 176"/>
                <a:gd name="T53" fmla="*/ 23 h 32"/>
                <a:gd name="T54" fmla="*/ 90 w 176"/>
                <a:gd name="T55" fmla="*/ 24 h 32"/>
                <a:gd name="T56" fmla="*/ 93 w 176"/>
                <a:gd name="T57" fmla="*/ 26 h 32"/>
                <a:gd name="T58" fmla="*/ 97 w 176"/>
                <a:gd name="T59" fmla="*/ 27 h 32"/>
                <a:gd name="T60" fmla="*/ 102 w 176"/>
                <a:gd name="T61" fmla="*/ 29 h 32"/>
                <a:gd name="T62" fmla="*/ 106 w 176"/>
                <a:gd name="T63" fmla="*/ 30 h 32"/>
                <a:gd name="T64" fmla="*/ 109 w 176"/>
                <a:gd name="T65" fmla="*/ 30 h 32"/>
                <a:gd name="T66" fmla="*/ 112 w 176"/>
                <a:gd name="T67" fmla="*/ 31 h 32"/>
                <a:gd name="T68" fmla="*/ 115 w 176"/>
                <a:gd name="T69" fmla="*/ 31 h 32"/>
                <a:gd name="T70" fmla="*/ 119 w 176"/>
                <a:gd name="T71" fmla="*/ 31 h 32"/>
                <a:gd name="T72" fmla="*/ 123 w 176"/>
                <a:gd name="T73" fmla="*/ 31 h 32"/>
                <a:gd name="T74" fmla="*/ 127 w 176"/>
                <a:gd name="T75" fmla="*/ 31 h 32"/>
                <a:gd name="T76" fmla="*/ 130 w 176"/>
                <a:gd name="T77" fmla="*/ 31 h 32"/>
                <a:gd name="T78" fmla="*/ 134 w 176"/>
                <a:gd name="T79" fmla="*/ 31 h 32"/>
                <a:gd name="T80" fmla="*/ 139 w 176"/>
                <a:gd name="T81" fmla="*/ 31 h 32"/>
                <a:gd name="T82" fmla="*/ 143 w 176"/>
                <a:gd name="T83" fmla="*/ 30 h 32"/>
                <a:gd name="T84" fmla="*/ 146 w 176"/>
                <a:gd name="T85" fmla="*/ 29 h 32"/>
                <a:gd name="T86" fmla="*/ 150 w 176"/>
                <a:gd name="T87" fmla="*/ 28 h 32"/>
                <a:gd name="T88" fmla="*/ 153 w 176"/>
                <a:gd name="T89" fmla="*/ 27 h 32"/>
                <a:gd name="T90" fmla="*/ 157 w 176"/>
                <a:gd name="T91" fmla="*/ 25 h 32"/>
                <a:gd name="T92" fmla="*/ 163 w 176"/>
                <a:gd name="T93" fmla="*/ 23 h 32"/>
                <a:gd name="T94" fmla="*/ 166 w 176"/>
                <a:gd name="T95" fmla="*/ 21 h 32"/>
                <a:gd name="T96" fmla="*/ 169 w 176"/>
                <a:gd name="T97" fmla="*/ 18 h 32"/>
                <a:gd name="T98" fmla="*/ 171 w 176"/>
                <a:gd name="T99" fmla="*/ 15 h 32"/>
                <a:gd name="T100" fmla="*/ 173 w 176"/>
                <a:gd name="T101" fmla="*/ 12 h 32"/>
                <a:gd name="T102" fmla="*/ 174 w 176"/>
                <a:gd name="T103" fmla="*/ 9 h 32"/>
                <a:gd name="T104" fmla="*/ 175 w 176"/>
                <a:gd name="T105" fmla="*/ 6 h 32"/>
                <a:gd name="T106" fmla="*/ 175 w 176"/>
                <a:gd name="T107" fmla="*/ 3 h 32"/>
                <a:gd name="T108" fmla="*/ 175 w 176"/>
                <a:gd name="T10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" h="32">
                  <a:moveTo>
                    <a:pt x="0" y="30"/>
                  </a:moveTo>
                  <a:lnTo>
                    <a:pt x="1" y="26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3" y="3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1" y="6"/>
                  </a:lnTo>
                  <a:lnTo>
                    <a:pt x="63" y="9"/>
                  </a:lnTo>
                  <a:lnTo>
                    <a:pt x="67" y="12"/>
                  </a:lnTo>
                  <a:lnTo>
                    <a:pt x="70" y="14"/>
                  </a:lnTo>
                  <a:lnTo>
                    <a:pt x="73" y="16"/>
                  </a:lnTo>
                  <a:lnTo>
                    <a:pt x="76" y="17"/>
                  </a:lnTo>
                  <a:lnTo>
                    <a:pt x="79" y="19"/>
                  </a:lnTo>
                  <a:lnTo>
                    <a:pt x="83" y="21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3" y="26"/>
                  </a:lnTo>
                  <a:lnTo>
                    <a:pt x="97" y="27"/>
                  </a:lnTo>
                  <a:lnTo>
                    <a:pt x="102" y="29"/>
                  </a:lnTo>
                  <a:lnTo>
                    <a:pt x="106" y="30"/>
                  </a:lnTo>
                  <a:lnTo>
                    <a:pt x="109" y="30"/>
                  </a:lnTo>
                  <a:lnTo>
                    <a:pt x="112" y="31"/>
                  </a:lnTo>
                  <a:lnTo>
                    <a:pt x="115" y="31"/>
                  </a:lnTo>
                  <a:lnTo>
                    <a:pt x="119" y="31"/>
                  </a:lnTo>
                  <a:lnTo>
                    <a:pt x="123" y="31"/>
                  </a:lnTo>
                  <a:lnTo>
                    <a:pt x="127" y="31"/>
                  </a:lnTo>
                  <a:lnTo>
                    <a:pt x="130" y="31"/>
                  </a:lnTo>
                  <a:lnTo>
                    <a:pt x="134" y="31"/>
                  </a:lnTo>
                  <a:lnTo>
                    <a:pt x="139" y="31"/>
                  </a:lnTo>
                  <a:lnTo>
                    <a:pt x="143" y="30"/>
                  </a:lnTo>
                  <a:lnTo>
                    <a:pt x="146" y="29"/>
                  </a:lnTo>
                  <a:lnTo>
                    <a:pt x="150" y="28"/>
                  </a:lnTo>
                  <a:lnTo>
                    <a:pt x="153" y="27"/>
                  </a:lnTo>
                  <a:lnTo>
                    <a:pt x="157" y="25"/>
                  </a:lnTo>
                  <a:lnTo>
                    <a:pt x="163" y="23"/>
                  </a:lnTo>
                  <a:lnTo>
                    <a:pt x="166" y="21"/>
                  </a:lnTo>
                  <a:lnTo>
                    <a:pt x="169" y="18"/>
                  </a:lnTo>
                  <a:lnTo>
                    <a:pt x="171" y="15"/>
                  </a:lnTo>
                  <a:lnTo>
                    <a:pt x="173" y="12"/>
                  </a:lnTo>
                  <a:lnTo>
                    <a:pt x="174" y="9"/>
                  </a:lnTo>
                  <a:lnTo>
                    <a:pt x="175" y="6"/>
                  </a:lnTo>
                  <a:lnTo>
                    <a:pt x="175" y="3"/>
                  </a:lnTo>
                  <a:lnTo>
                    <a:pt x="17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3602343" y="2227705"/>
              <a:ext cx="282982" cy="51451"/>
            </a:xfrm>
            <a:custGeom>
              <a:avLst/>
              <a:gdLst>
                <a:gd name="T0" fmla="*/ 0 w 176"/>
                <a:gd name="T1" fmla="*/ 30 h 32"/>
                <a:gd name="T2" fmla="*/ 1 w 176"/>
                <a:gd name="T3" fmla="*/ 26 h 32"/>
                <a:gd name="T4" fmla="*/ 3 w 176"/>
                <a:gd name="T5" fmla="*/ 22 h 32"/>
                <a:gd name="T6" fmla="*/ 4 w 176"/>
                <a:gd name="T7" fmla="*/ 19 h 32"/>
                <a:gd name="T8" fmla="*/ 8 w 176"/>
                <a:gd name="T9" fmla="*/ 14 h 32"/>
                <a:gd name="T10" fmla="*/ 11 w 176"/>
                <a:gd name="T11" fmla="*/ 10 h 32"/>
                <a:gd name="T12" fmla="*/ 15 w 176"/>
                <a:gd name="T13" fmla="*/ 8 h 32"/>
                <a:gd name="T14" fmla="*/ 19 w 176"/>
                <a:gd name="T15" fmla="*/ 5 h 32"/>
                <a:gd name="T16" fmla="*/ 23 w 176"/>
                <a:gd name="T17" fmla="*/ 3 h 32"/>
                <a:gd name="T18" fmla="*/ 27 w 176"/>
                <a:gd name="T19" fmla="*/ 2 h 32"/>
                <a:gd name="T20" fmla="*/ 30 w 176"/>
                <a:gd name="T21" fmla="*/ 2 h 32"/>
                <a:gd name="T22" fmla="*/ 33 w 176"/>
                <a:gd name="T23" fmla="*/ 1 h 32"/>
                <a:gd name="T24" fmla="*/ 37 w 176"/>
                <a:gd name="T25" fmla="*/ 1 h 32"/>
                <a:gd name="T26" fmla="*/ 41 w 176"/>
                <a:gd name="T27" fmla="*/ 1 h 32"/>
                <a:gd name="T28" fmla="*/ 44 w 176"/>
                <a:gd name="T29" fmla="*/ 1 h 32"/>
                <a:gd name="T30" fmla="*/ 47 w 176"/>
                <a:gd name="T31" fmla="*/ 1 h 32"/>
                <a:gd name="T32" fmla="*/ 53 w 176"/>
                <a:gd name="T33" fmla="*/ 1 h 32"/>
                <a:gd name="T34" fmla="*/ 58 w 176"/>
                <a:gd name="T35" fmla="*/ 4 h 32"/>
                <a:gd name="T36" fmla="*/ 61 w 176"/>
                <a:gd name="T37" fmla="*/ 6 h 32"/>
                <a:gd name="T38" fmla="*/ 63 w 176"/>
                <a:gd name="T39" fmla="*/ 9 h 32"/>
                <a:gd name="T40" fmla="*/ 67 w 176"/>
                <a:gd name="T41" fmla="*/ 12 h 32"/>
                <a:gd name="T42" fmla="*/ 70 w 176"/>
                <a:gd name="T43" fmla="*/ 14 h 32"/>
                <a:gd name="T44" fmla="*/ 73 w 176"/>
                <a:gd name="T45" fmla="*/ 16 h 32"/>
                <a:gd name="T46" fmla="*/ 76 w 176"/>
                <a:gd name="T47" fmla="*/ 17 h 32"/>
                <a:gd name="T48" fmla="*/ 79 w 176"/>
                <a:gd name="T49" fmla="*/ 19 h 32"/>
                <a:gd name="T50" fmla="*/ 83 w 176"/>
                <a:gd name="T51" fmla="*/ 21 h 32"/>
                <a:gd name="T52" fmla="*/ 87 w 176"/>
                <a:gd name="T53" fmla="*/ 23 h 32"/>
                <a:gd name="T54" fmla="*/ 90 w 176"/>
                <a:gd name="T55" fmla="*/ 24 h 32"/>
                <a:gd name="T56" fmla="*/ 93 w 176"/>
                <a:gd name="T57" fmla="*/ 26 h 32"/>
                <a:gd name="T58" fmla="*/ 97 w 176"/>
                <a:gd name="T59" fmla="*/ 27 h 32"/>
                <a:gd name="T60" fmla="*/ 102 w 176"/>
                <a:gd name="T61" fmla="*/ 29 h 32"/>
                <a:gd name="T62" fmla="*/ 106 w 176"/>
                <a:gd name="T63" fmla="*/ 30 h 32"/>
                <a:gd name="T64" fmla="*/ 109 w 176"/>
                <a:gd name="T65" fmla="*/ 30 h 32"/>
                <a:gd name="T66" fmla="*/ 112 w 176"/>
                <a:gd name="T67" fmla="*/ 31 h 32"/>
                <a:gd name="T68" fmla="*/ 115 w 176"/>
                <a:gd name="T69" fmla="*/ 31 h 32"/>
                <a:gd name="T70" fmla="*/ 119 w 176"/>
                <a:gd name="T71" fmla="*/ 31 h 32"/>
                <a:gd name="T72" fmla="*/ 123 w 176"/>
                <a:gd name="T73" fmla="*/ 31 h 32"/>
                <a:gd name="T74" fmla="*/ 127 w 176"/>
                <a:gd name="T75" fmla="*/ 31 h 32"/>
                <a:gd name="T76" fmla="*/ 130 w 176"/>
                <a:gd name="T77" fmla="*/ 31 h 32"/>
                <a:gd name="T78" fmla="*/ 134 w 176"/>
                <a:gd name="T79" fmla="*/ 31 h 32"/>
                <a:gd name="T80" fmla="*/ 139 w 176"/>
                <a:gd name="T81" fmla="*/ 31 h 32"/>
                <a:gd name="T82" fmla="*/ 143 w 176"/>
                <a:gd name="T83" fmla="*/ 30 h 32"/>
                <a:gd name="T84" fmla="*/ 146 w 176"/>
                <a:gd name="T85" fmla="*/ 29 h 32"/>
                <a:gd name="T86" fmla="*/ 150 w 176"/>
                <a:gd name="T87" fmla="*/ 28 h 32"/>
                <a:gd name="T88" fmla="*/ 153 w 176"/>
                <a:gd name="T89" fmla="*/ 27 h 32"/>
                <a:gd name="T90" fmla="*/ 157 w 176"/>
                <a:gd name="T91" fmla="*/ 25 h 32"/>
                <a:gd name="T92" fmla="*/ 163 w 176"/>
                <a:gd name="T93" fmla="*/ 23 h 32"/>
                <a:gd name="T94" fmla="*/ 166 w 176"/>
                <a:gd name="T95" fmla="*/ 21 h 32"/>
                <a:gd name="T96" fmla="*/ 169 w 176"/>
                <a:gd name="T97" fmla="*/ 18 h 32"/>
                <a:gd name="T98" fmla="*/ 171 w 176"/>
                <a:gd name="T99" fmla="*/ 15 h 32"/>
                <a:gd name="T100" fmla="*/ 173 w 176"/>
                <a:gd name="T101" fmla="*/ 12 h 32"/>
                <a:gd name="T102" fmla="*/ 174 w 176"/>
                <a:gd name="T103" fmla="*/ 9 h 32"/>
                <a:gd name="T104" fmla="*/ 175 w 176"/>
                <a:gd name="T105" fmla="*/ 6 h 32"/>
                <a:gd name="T106" fmla="*/ 175 w 176"/>
                <a:gd name="T107" fmla="*/ 3 h 32"/>
                <a:gd name="T108" fmla="*/ 175 w 176"/>
                <a:gd name="T10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" h="32">
                  <a:moveTo>
                    <a:pt x="0" y="30"/>
                  </a:moveTo>
                  <a:lnTo>
                    <a:pt x="1" y="26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3" y="3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8" y="4"/>
                  </a:lnTo>
                  <a:lnTo>
                    <a:pt x="61" y="6"/>
                  </a:lnTo>
                  <a:lnTo>
                    <a:pt x="63" y="9"/>
                  </a:lnTo>
                  <a:lnTo>
                    <a:pt x="67" y="12"/>
                  </a:lnTo>
                  <a:lnTo>
                    <a:pt x="70" y="14"/>
                  </a:lnTo>
                  <a:lnTo>
                    <a:pt x="73" y="16"/>
                  </a:lnTo>
                  <a:lnTo>
                    <a:pt x="76" y="17"/>
                  </a:lnTo>
                  <a:lnTo>
                    <a:pt x="79" y="19"/>
                  </a:lnTo>
                  <a:lnTo>
                    <a:pt x="83" y="21"/>
                  </a:lnTo>
                  <a:lnTo>
                    <a:pt x="87" y="23"/>
                  </a:lnTo>
                  <a:lnTo>
                    <a:pt x="90" y="24"/>
                  </a:lnTo>
                  <a:lnTo>
                    <a:pt x="93" y="26"/>
                  </a:lnTo>
                  <a:lnTo>
                    <a:pt x="97" y="27"/>
                  </a:lnTo>
                  <a:lnTo>
                    <a:pt x="102" y="29"/>
                  </a:lnTo>
                  <a:lnTo>
                    <a:pt x="106" y="30"/>
                  </a:lnTo>
                  <a:lnTo>
                    <a:pt x="109" y="30"/>
                  </a:lnTo>
                  <a:lnTo>
                    <a:pt x="112" y="31"/>
                  </a:lnTo>
                  <a:lnTo>
                    <a:pt x="115" y="31"/>
                  </a:lnTo>
                  <a:lnTo>
                    <a:pt x="119" y="31"/>
                  </a:lnTo>
                  <a:lnTo>
                    <a:pt x="123" y="31"/>
                  </a:lnTo>
                  <a:lnTo>
                    <a:pt x="127" y="31"/>
                  </a:lnTo>
                  <a:lnTo>
                    <a:pt x="130" y="31"/>
                  </a:lnTo>
                  <a:lnTo>
                    <a:pt x="134" y="31"/>
                  </a:lnTo>
                  <a:lnTo>
                    <a:pt x="139" y="31"/>
                  </a:lnTo>
                  <a:lnTo>
                    <a:pt x="143" y="30"/>
                  </a:lnTo>
                  <a:lnTo>
                    <a:pt x="146" y="29"/>
                  </a:lnTo>
                  <a:lnTo>
                    <a:pt x="150" y="28"/>
                  </a:lnTo>
                  <a:lnTo>
                    <a:pt x="153" y="27"/>
                  </a:lnTo>
                  <a:lnTo>
                    <a:pt x="157" y="25"/>
                  </a:lnTo>
                  <a:lnTo>
                    <a:pt x="163" y="23"/>
                  </a:lnTo>
                  <a:lnTo>
                    <a:pt x="166" y="21"/>
                  </a:lnTo>
                  <a:lnTo>
                    <a:pt x="169" y="18"/>
                  </a:lnTo>
                  <a:lnTo>
                    <a:pt x="171" y="15"/>
                  </a:lnTo>
                  <a:lnTo>
                    <a:pt x="173" y="12"/>
                  </a:lnTo>
                  <a:lnTo>
                    <a:pt x="174" y="9"/>
                  </a:lnTo>
                  <a:lnTo>
                    <a:pt x="175" y="6"/>
                  </a:lnTo>
                  <a:lnTo>
                    <a:pt x="175" y="3"/>
                  </a:lnTo>
                  <a:lnTo>
                    <a:pt x="17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Line 36"/>
            <p:cNvSpPr>
              <a:spLocks noChangeShapeType="1"/>
            </p:cNvSpPr>
            <p:nvPr/>
          </p:nvSpPr>
          <p:spPr bwMode="auto">
            <a:xfrm>
              <a:off x="3343479" y="2996257"/>
              <a:ext cx="167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Line 37"/>
            <p:cNvSpPr>
              <a:spLocks noChangeShapeType="1"/>
            </p:cNvSpPr>
            <p:nvPr/>
          </p:nvSpPr>
          <p:spPr bwMode="auto">
            <a:xfrm>
              <a:off x="3338655" y="1269426"/>
              <a:ext cx="167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Line 38"/>
            <p:cNvSpPr>
              <a:spLocks noChangeShapeType="1"/>
            </p:cNvSpPr>
            <p:nvPr/>
          </p:nvSpPr>
          <p:spPr bwMode="auto">
            <a:xfrm>
              <a:off x="3348302" y="4766501"/>
              <a:ext cx="167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2661751" y="944640"/>
              <a:ext cx="852161" cy="337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(300%)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2661751" y="2666648"/>
              <a:ext cx="852161" cy="337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(200%)</a:t>
              </a:r>
            </a:p>
          </p:txBody>
        </p:sp>
        <p:sp>
          <p:nvSpPr>
            <p:cNvPr id="123" name="Line 41"/>
            <p:cNvSpPr>
              <a:spLocks noChangeShapeType="1"/>
            </p:cNvSpPr>
            <p:nvPr/>
          </p:nvSpPr>
          <p:spPr bwMode="auto">
            <a:xfrm>
              <a:off x="3338655" y="3946497"/>
              <a:ext cx="167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i="1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899920"/>
          </a:xfrm>
        </p:spPr>
        <p:txBody>
          <a:bodyPr>
            <a:normAutofit/>
          </a:bodyPr>
          <a:lstStyle/>
          <a:p>
            <a:r>
              <a:rPr lang="en-US" dirty="0"/>
              <a:t>Principle 3 – Speed Torque Curve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Torque production when connected to an inverter.</a:t>
            </a:r>
          </a:p>
        </p:txBody>
      </p:sp>
      <p:grpSp>
        <p:nvGrpSpPr>
          <p:cNvPr id="43" name="Group 15"/>
          <p:cNvGrpSpPr>
            <a:grpSpLocks/>
          </p:cNvGrpSpPr>
          <p:nvPr/>
        </p:nvGrpSpPr>
        <p:grpSpPr bwMode="auto">
          <a:xfrm>
            <a:off x="1318204" y="1316061"/>
            <a:ext cx="9543516" cy="5159387"/>
            <a:chOff x="236" y="1350"/>
            <a:chExt cx="4888" cy="2687"/>
          </a:xfrm>
        </p:grpSpPr>
        <p:pic>
          <p:nvPicPr>
            <p:cNvPr id="44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5" y="1350"/>
              <a:ext cx="3576" cy="25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45" name="Group 5"/>
            <p:cNvGrpSpPr>
              <a:grpSpLocks/>
            </p:cNvGrpSpPr>
            <p:nvPr/>
          </p:nvGrpSpPr>
          <p:grpSpPr bwMode="auto">
            <a:xfrm>
              <a:off x="236" y="1724"/>
              <a:ext cx="4888" cy="2313"/>
              <a:chOff x="236" y="1724"/>
              <a:chExt cx="4888" cy="2313"/>
            </a:xfrm>
          </p:grpSpPr>
          <p:sp>
            <p:nvSpPr>
              <p:cNvPr id="46" name="Rectangle 6"/>
              <p:cNvSpPr>
                <a:spLocks noChangeArrowheads="1"/>
              </p:cNvSpPr>
              <p:nvPr/>
            </p:nvSpPr>
            <p:spPr bwMode="auto">
              <a:xfrm>
                <a:off x="238" y="2426"/>
                <a:ext cx="972" cy="5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 b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Locked Rotor Torque (150%)</a:t>
                </a:r>
              </a:p>
              <a:p>
                <a:pPr hangingPunct="0">
                  <a:spcBef>
                    <a:spcPct val="50000"/>
                  </a:spcBef>
                </a:pPr>
                <a:endParaRPr lang="en-US" altLang="en-US" sz="1600" b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47" name="Rectangle 7"/>
              <p:cNvSpPr>
                <a:spLocks noChangeArrowheads="1"/>
              </p:cNvSpPr>
              <p:nvPr/>
            </p:nvSpPr>
            <p:spPr bwMode="auto">
              <a:xfrm>
                <a:off x="236" y="2913"/>
                <a:ext cx="972" cy="5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 b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Full Load Torque (100%)</a:t>
                </a:r>
              </a:p>
              <a:p>
                <a:pPr hangingPunct="0">
                  <a:spcBef>
                    <a:spcPct val="50000"/>
                  </a:spcBef>
                </a:pPr>
                <a:endParaRPr lang="en-US" altLang="en-US" sz="1600" b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48" name="Rectangle 8"/>
              <p:cNvSpPr>
                <a:spLocks noChangeArrowheads="1"/>
              </p:cNvSpPr>
              <p:nvPr/>
            </p:nvSpPr>
            <p:spPr bwMode="auto">
              <a:xfrm>
                <a:off x="238" y="1766"/>
                <a:ext cx="1038" cy="2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TORQUE</a:t>
                </a:r>
              </a:p>
            </p:txBody>
          </p:sp>
          <p:sp>
            <p:nvSpPr>
              <p:cNvPr id="49" name="Rectangle 9"/>
              <p:cNvSpPr>
                <a:spLocks noChangeArrowheads="1"/>
              </p:cNvSpPr>
              <p:nvPr/>
            </p:nvSpPr>
            <p:spPr bwMode="auto">
              <a:xfrm>
                <a:off x="2498" y="3757"/>
                <a:ext cx="923" cy="2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Fout (Hz)</a:t>
                </a:r>
              </a:p>
            </p:txBody>
          </p:sp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4286" y="3746"/>
                <a:ext cx="366" cy="2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en-US" sz="2000" b="0" i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60</a:t>
                </a:r>
              </a:p>
            </p:txBody>
          </p:sp>
          <p:sp>
            <p:nvSpPr>
              <p:cNvPr id="51" name="Line 11"/>
              <p:cNvSpPr>
                <a:spLocks noChangeShapeType="1"/>
              </p:cNvSpPr>
              <p:nvPr/>
            </p:nvSpPr>
            <p:spPr bwMode="auto">
              <a:xfrm>
                <a:off x="1264" y="1724"/>
                <a:ext cx="2" cy="2004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2"/>
              <p:cNvSpPr>
                <a:spLocks noChangeShapeType="1"/>
              </p:cNvSpPr>
              <p:nvPr/>
            </p:nvSpPr>
            <p:spPr bwMode="auto">
              <a:xfrm>
                <a:off x="1257" y="3712"/>
                <a:ext cx="3867" cy="2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3"/>
              <p:cNvSpPr>
                <a:spLocks noChangeShapeType="1"/>
              </p:cNvSpPr>
              <p:nvPr/>
            </p:nvSpPr>
            <p:spPr bwMode="auto">
              <a:xfrm>
                <a:off x="1089" y="3033"/>
                <a:ext cx="153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4"/>
              <p:cNvSpPr>
                <a:spLocks noChangeShapeType="1"/>
              </p:cNvSpPr>
              <p:nvPr/>
            </p:nvSpPr>
            <p:spPr bwMode="auto">
              <a:xfrm>
                <a:off x="1086" y="2787"/>
                <a:ext cx="153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6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899920"/>
          </a:xfrm>
        </p:spPr>
        <p:txBody>
          <a:bodyPr>
            <a:normAutofit/>
          </a:bodyPr>
          <a:lstStyle/>
          <a:p>
            <a:r>
              <a:rPr lang="en-US" dirty="0"/>
              <a:t>Principle 3 – Speed Torque Curve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Torque can be controlled at </a:t>
            </a:r>
            <a:r>
              <a:rPr lang="en-US" sz="2000" b="1" u="sng" dirty="0"/>
              <a:t>any speed </a:t>
            </a:r>
            <a:r>
              <a:rPr lang="en-US" sz="2000" dirty="0"/>
              <a:t>with an inverter to meet application demands!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95065" y="1307510"/>
            <a:ext cx="9692277" cy="5259522"/>
            <a:chOff x="374650" y="2133600"/>
            <a:chExt cx="7778750" cy="4288150"/>
          </a:xfrm>
        </p:grpSpPr>
        <p:pic>
          <p:nvPicPr>
            <p:cNvPr id="16" name="Picture 3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3088" y="2133600"/>
              <a:ext cx="5743575" cy="41259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377825" y="3854450"/>
              <a:ext cx="1543050" cy="9445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Locked Rotor Torque (150%)</a:t>
              </a:r>
            </a:p>
            <a:p>
              <a:pPr hangingPunct="0">
                <a:spcBef>
                  <a:spcPct val="50000"/>
                </a:spcBef>
              </a:pPr>
              <a:endParaRPr lang="en-US" altLang="en-US" sz="1600" b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374650" y="4624387"/>
              <a:ext cx="1543050" cy="9445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Full Load Torque (100%)</a:t>
              </a:r>
            </a:p>
            <a:p>
              <a:pPr hangingPunct="0">
                <a:spcBef>
                  <a:spcPct val="50000"/>
                </a:spcBef>
              </a:pPr>
              <a:endParaRPr lang="en-US" altLang="en-US" sz="1600" b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77825" y="2806700"/>
              <a:ext cx="164782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TORQUE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3967163" y="5962650"/>
              <a:ext cx="146367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Fout (Hz)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6804025" y="5946775"/>
              <a:ext cx="581025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 b="0" i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60</a:t>
              </a: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2006600" y="2754312"/>
              <a:ext cx="3175" cy="31750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1995488" y="5903912"/>
              <a:ext cx="6157912" cy="317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728788" y="4826000"/>
              <a:ext cx="242887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1724025" y="4435475"/>
              <a:ext cx="24288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3"/>
            <p:cNvSpPr>
              <a:spLocks noChangeShapeType="1"/>
            </p:cNvSpPr>
            <p:nvPr/>
          </p:nvSpPr>
          <p:spPr bwMode="auto">
            <a:xfrm>
              <a:off x="2028825" y="4354513"/>
              <a:ext cx="142875" cy="154305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2035175" y="4373563"/>
              <a:ext cx="142875" cy="154305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1889125" y="5921375"/>
              <a:ext cx="581025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000" b="0" i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3.0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5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Topics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79"/>
            <a:ext cx="6736079" cy="4844421"/>
          </a:xfrm>
        </p:spPr>
        <p:txBody>
          <a:bodyPr>
            <a:normAutofit/>
          </a:bodyPr>
          <a:lstStyle/>
          <a:p>
            <a:r>
              <a:rPr lang="en-US" dirty="0"/>
              <a:t>Topics of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MCCB Current Rating and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Single Phase Input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Motor Overload Protection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Operating Multiple Motors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Input/Output</a:t>
            </a:r>
            <a:r>
              <a:rPr lang="en-US" sz="2000" dirty="0"/>
              <a:t> Contactors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9363" y="1315942"/>
            <a:ext cx="47001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High Altitude Derating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Input/ Output Reactors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DC Link Chokes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NEMA Enclosure Ratings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91499" y="726393"/>
            <a:ext cx="25638" cy="5665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54" y="3857872"/>
            <a:ext cx="1866789" cy="2534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0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MCCB Current Rating and Selection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79"/>
            <a:ext cx="8196840" cy="591264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Rule of Thumb: </a:t>
            </a:r>
            <a:endParaRPr lang="en-US" sz="200" dirty="0"/>
          </a:p>
          <a:p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MCCB 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³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150% of drive input current rating</a:t>
            </a:r>
          </a:p>
          <a:p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Iin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Where:	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in</a:t>
            </a:r>
            <a:r>
              <a:rPr lang="en-US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	Input fuse/MCCB Rating</a:t>
            </a:r>
            <a:b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  <a:r>
              <a:rPr lang="en-US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inv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 	Inverter rated output voltage</a:t>
            </a:r>
            <a:b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Ii</a:t>
            </a:r>
            <a:r>
              <a:rPr lang="en-US" altLang="en-US" sz="2000" baseline="-25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nv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	Inverter rated output current x 150%</a:t>
            </a:r>
            <a:b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V</a:t>
            </a:r>
            <a:r>
              <a:rPr lang="en-US" altLang="en-US" sz="20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	Nominal input voltage</a:t>
            </a:r>
            <a:b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Pfs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	Power system power factor</a:t>
            </a:r>
            <a:b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alt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Pfm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=	Motor power factor</a:t>
            </a:r>
            <a:endParaRPr lang="en-US" sz="2000" dirty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039904" y="2175392"/>
            <a:ext cx="2184400" cy="1077913"/>
            <a:chOff x="1069" y="3065"/>
            <a:chExt cx="1376" cy="679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112" y="3065"/>
              <a:ext cx="1238" cy="6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b="0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V</a:t>
              </a:r>
              <a:r>
                <a:rPr lang="en-US" altLang="en-US" sz="2400" b="0" baseline="-25000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inv</a:t>
              </a:r>
              <a:r>
                <a:rPr lang="en-US" altLang="en-US" sz="2400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x </a:t>
              </a:r>
              <a:r>
                <a:rPr lang="en-US" altLang="en-US" sz="2400" b="0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Pfm</a:t>
              </a:r>
              <a:r>
                <a:rPr lang="en-US" altLang="en-US" sz="2400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x </a:t>
              </a:r>
              <a:r>
                <a:rPr lang="en-US" altLang="en-US" sz="2400" b="0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</a:t>
              </a:r>
              <a:r>
                <a:rPr lang="en-US" altLang="en-US" sz="2400" b="0" baseline="-25000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inv</a:t>
              </a:r>
              <a:endParaRPr lang="en-US" altLang="en-US" sz="2400" b="0" baseline="-250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0" hangingPunct="0"/>
              <a:endParaRPr lang="en-US" altLang="en-US" sz="2400" b="0" baseline="-250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0" hangingPunct="0"/>
              <a:r>
                <a:rPr lang="en-US" altLang="en-US" sz="2400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Vi</a:t>
              </a:r>
              <a:r>
                <a:rPr lang="en-US" altLang="en-US" sz="2400" b="0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</a:t>
              </a:r>
              <a:r>
                <a:rPr lang="en-US" altLang="en-US" sz="2400" b="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x Pf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069" y="3410"/>
              <a:ext cx="1376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5" y="444382"/>
            <a:ext cx="2044766" cy="30038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54624" y="3760150"/>
            <a:ext cx="3828516" cy="2290272"/>
          </a:xfrm>
          <a:prstGeom prst="roundRect">
            <a:avLst/>
          </a:prstGeom>
          <a:noFill/>
          <a:ln w="69850" cmpd="sng">
            <a:solidFill>
              <a:srgbClr val="FF0000"/>
            </a:solidFill>
          </a:ln>
          <a:effectLst>
            <a:glow rad="88900">
              <a:srgbClr val="FF0000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Note: </a:t>
            </a:r>
            <a:r>
              <a:rPr lang="en-US" dirty="0">
                <a:solidFill>
                  <a:schemeClr val="tx1"/>
                </a:solidFill>
              </a:rPr>
              <a:t>All sizing for MCCBs, Fuses and MMS paired with LS VFDs has been done by LS! See the document on </a:t>
            </a:r>
            <a:r>
              <a:rPr lang="en-US" b="1" dirty="0">
                <a:solidFill>
                  <a:schemeClr val="tx1"/>
                </a:solidFill>
              </a:rPr>
              <a:t>www.LSElectricAmerica.com </a:t>
            </a:r>
            <a:r>
              <a:rPr lang="en-US" dirty="0">
                <a:solidFill>
                  <a:schemeClr val="tx1"/>
                </a:solidFill>
              </a:rPr>
              <a:t>titled “</a:t>
            </a:r>
            <a:r>
              <a:rPr lang="en-US" dirty="0">
                <a:solidFill>
                  <a:schemeClr val="tx1"/>
                </a:solidFill>
                <a:hlinkClick r:id="rId3"/>
              </a:rPr>
              <a:t>Fuse, CB, and MMS Sizing for LS VFDs Supplemental Bulletin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Phase Input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79"/>
            <a:ext cx="8196840" cy="591264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LS VFD series can operate off of a single-phase input.  The VFD acts as a phase converter to run a three-phase motor.</a:t>
            </a:r>
            <a:endParaRPr lang="en-US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LS VFD series, with a “-1” in the model # are dedicated for single-phase input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standard three-phase input VFDs, a general 50% </a:t>
            </a:r>
            <a:r>
              <a:rPr lang="en-US" sz="2000" dirty="0" err="1"/>
              <a:t>derate</a:t>
            </a:r>
            <a:r>
              <a:rPr lang="en-US" sz="2000" dirty="0"/>
              <a:t> can be applied when sizing.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u="sng" dirty="0"/>
              <a:t>LS has UL tested single-phase </a:t>
            </a:r>
            <a:r>
              <a:rPr lang="en-US" sz="2000" b="1" u="sng" dirty="0" err="1"/>
              <a:t>derate</a:t>
            </a:r>
            <a:r>
              <a:rPr lang="en-US" sz="2000" b="1" u="sng" dirty="0"/>
              <a:t> tables available!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"/>
          <a:stretch/>
        </p:blipFill>
        <p:spPr bwMode="auto">
          <a:xfrm>
            <a:off x="5662072" y="4033615"/>
            <a:ext cx="6165307" cy="226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1719" y="3362959"/>
            <a:ext cx="5420353" cy="3444240"/>
            <a:chOff x="241719" y="3362959"/>
            <a:chExt cx="5420353" cy="3444240"/>
          </a:xfrm>
        </p:grpSpPr>
        <p:pic>
          <p:nvPicPr>
            <p:cNvPr id="13314" name="Picture 2" descr="mind blown Blank Template - Imgfli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19" y="4614861"/>
              <a:ext cx="4642597" cy="2192338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Callout 5"/>
            <p:cNvSpPr/>
            <p:nvPr/>
          </p:nvSpPr>
          <p:spPr>
            <a:xfrm>
              <a:off x="3355752" y="3362959"/>
              <a:ext cx="2306320" cy="1251901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</a:rPr>
                <a:t>But why do we have to </a:t>
              </a:r>
              <a:r>
                <a:rPr lang="en-US" b="1" dirty="0" err="1">
                  <a:solidFill>
                    <a:schemeClr val="tx1"/>
                  </a:solidFill>
                </a:rPr>
                <a:t>derate</a:t>
              </a:r>
              <a:r>
                <a:rPr lang="en-US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5212079" cy="599440"/>
          </a:xfrm>
        </p:spPr>
        <p:txBody>
          <a:bodyPr/>
          <a:lstStyle/>
          <a:p>
            <a:r>
              <a:rPr lang="en-US" dirty="0"/>
              <a:t>Wiring Connection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688" y="834160"/>
            <a:ext cx="4440864" cy="5521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932" y="1290415"/>
            <a:ext cx="4811282" cy="2529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I/O is used for the control and monitoring of the VFDs operation and status. </a:t>
            </a:r>
          </a:p>
          <a:p>
            <a:pPr lvl="1"/>
            <a:r>
              <a:rPr lang="en-US" dirty="0"/>
              <a:t>Examples….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Start/Stop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Speed control (analog or digital)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Analog meter (speed monitoring)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Output contacts for fault, run, speed status,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I/O terminals typically consist of and interface with 24VDC, 4-20mA, 0-10VDC, and other low voltage signals.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9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Motor Overload Protection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79"/>
            <a:ext cx="6389076" cy="591264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VFDs include electronic thermal overload protection for the motor.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overload is adjusted to the motor current via parameters.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eliminates the need for an external overload for motor protection.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042280"/>
              </p:ext>
            </p:extLst>
          </p:nvPr>
        </p:nvGraphicFramePr>
        <p:xfrm>
          <a:off x="6187456" y="2137435"/>
          <a:ext cx="708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Image result for ac 3 phase mo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29" y="3741959"/>
            <a:ext cx="3131494" cy="23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90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bject 199"/>
          <p:cNvSpPr/>
          <p:nvPr/>
        </p:nvSpPr>
        <p:spPr>
          <a:xfrm>
            <a:off x="7574738" y="2754474"/>
            <a:ext cx="1537896" cy="2101103"/>
          </a:xfrm>
          <a:custGeom>
            <a:avLst/>
            <a:gdLst/>
            <a:ahLst/>
            <a:cxnLst/>
            <a:rect l="l" t="t" r="r" b="b"/>
            <a:pathLst>
              <a:path w="1873250" h="2381250">
                <a:moveTo>
                  <a:pt x="432815" y="0"/>
                </a:moveTo>
                <a:lnTo>
                  <a:pt x="0" y="0"/>
                </a:lnTo>
                <a:lnTo>
                  <a:pt x="0" y="2381250"/>
                </a:lnTo>
                <a:lnTo>
                  <a:pt x="1872996" y="2381249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Operating Multiple Motors							       	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79"/>
            <a:ext cx="6389076" cy="591264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more than one motor is driven in parallel with a single VFD, select the capacity so that…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Operating multiple motors requires separate overloads for each motor and the VFD must be programmed for V/f.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375" y="1968174"/>
            <a:ext cx="5630516" cy="461665"/>
          </a:xfrm>
          <a:prstGeom prst="rect">
            <a:avLst/>
          </a:prstGeom>
          <a:noFill/>
          <a:ln w="28575">
            <a:solidFill>
              <a:srgbClr val="003377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VFD Output Current 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³</a:t>
            </a:r>
            <a:r>
              <a:rPr lang="en-US" altLang="en-US" sz="24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Total Motor FLA x 1.1</a:t>
            </a:r>
          </a:p>
        </p:txBody>
      </p:sp>
      <p:sp>
        <p:nvSpPr>
          <p:cNvPr id="7" name="object 2"/>
          <p:cNvSpPr/>
          <p:nvPr/>
        </p:nvSpPr>
        <p:spPr>
          <a:xfrm>
            <a:off x="8646245" y="1387569"/>
            <a:ext cx="1383937" cy="209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10527499" y="3827548"/>
            <a:ext cx="406773" cy="327212"/>
          </a:xfrm>
          <a:custGeom>
            <a:avLst/>
            <a:gdLst/>
            <a:ahLst/>
            <a:cxnLst/>
            <a:rect l="l" t="t" r="r" b="b"/>
            <a:pathLst>
              <a:path w="461009" h="370839">
                <a:moveTo>
                  <a:pt x="460490" y="185166"/>
                </a:moveTo>
                <a:lnTo>
                  <a:pt x="460490" y="0"/>
                </a:lnTo>
                <a:lnTo>
                  <a:pt x="172454" y="0"/>
                </a:lnTo>
                <a:lnTo>
                  <a:pt x="130634" y="5415"/>
                </a:lnTo>
                <a:lnTo>
                  <a:pt x="92579" y="20793"/>
                </a:lnTo>
                <a:lnTo>
                  <a:pt x="59470" y="44826"/>
                </a:lnTo>
                <a:lnTo>
                  <a:pt x="32489" y="76209"/>
                </a:lnTo>
                <a:lnTo>
                  <a:pt x="12817" y="113637"/>
                </a:lnTo>
                <a:lnTo>
                  <a:pt x="1636" y="155804"/>
                </a:lnTo>
                <a:lnTo>
                  <a:pt x="0" y="170687"/>
                </a:lnTo>
                <a:lnTo>
                  <a:pt x="495" y="187917"/>
                </a:lnTo>
                <a:lnTo>
                  <a:pt x="8518" y="236219"/>
                </a:lnTo>
                <a:lnTo>
                  <a:pt x="25423" y="278658"/>
                </a:lnTo>
                <a:lnTo>
                  <a:pt x="50028" y="314229"/>
                </a:lnTo>
                <a:lnTo>
                  <a:pt x="81148" y="341931"/>
                </a:lnTo>
                <a:lnTo>
                  <a:pt x="117600" y="360761"/>
                </a:lnTo>
                <a:lnTo>
                  <a:pt x="158203" y="369715"/>
                </a:lnTo>
                <a:lnTo>
                  <a:pt x="172454" y="370332"/>
                </a:lnTo>
                <a:lnTo>
                  <a:pt x="186636" y="369714"/>
                </a:lnTo>
                <a:lnTo>
                  <a:pt x="227143" y="360832"/>
                </a:lnTo>
                <a:lnTo>
                  <a:pt x="263636" y="342425"/>
                </a:lnTo>
                <a:lnTo>
                  <a:pt x="294886" y="315797"/>
                </a:lnTo>
                <a:lnTo>
                  <a:pt x="319666" y="282253"/>
                </a:lnTo>
                <a:lnTo>
                  <a:pt x="336748" y="243101"/>
                </a:lnTo>
                <a:lnTo>
                  <a:pt x="344904" y="199644"/>
                </a:lnTo>
                <a:lnTo>
                  <a:pt x="345428" y="185166"/>
                </a:lnTo>
                <a:lnTo>
                  <a:pt x="460490" y="185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10628567" y="3931005"/>
            <a:ext cx="101413" cy="114299"/>
          </a:xfrm>
          <a:custGeom>
            <a:avLst/>
            <a:gdLst/>
            <a:ahLst/>
            <a:cxnLst/>
            <a:rect l="l" t="t" r="r" b="b"/>
            <a:pathLst>
              <a:path w="114934" h="129539">
                <a:moveTo>
                  <a:pt x="0" y="64105"/>
                </a:moveTo>
                <a:lnTo>
                  <a:pt x="13113" y="22722"/>
                </a:lnTo>
                <a:lnTo>
                  <a:pt x="45901" y="0"/>
                </a:lnTo>
                <a:lnTo>
                  <a:pt x="62095" y="1004"/>
                </a:lnTo>
                <a:lnTo>
                  <a:pt x="98627" y="20081"/>
                </a:lnTo>
                <a:lnTo>
                  <a:pt x="114611" y="56006"/>
                </a:lnTo>
                <a:lnTo>
                  <a:pt x="113388" y="73310"/>
                </a:lnTo>
                <a:lnTo>
                  <a:pt x="95369" y="112787"/>
                </a:lnTo>
                <a:lnTo>
                  <a:pt x="62468" y="129430"/>
                </a:lnTo>
                <a:lnTo>
                  <a:pt x="47776" y="127860"/>
                </a:lnTo>
                <a:lnTo>
                  <a:pt x="13737" y="106111"/>
                </a:lnTo>
                <a:lnTo>
                  <a:pt x="30" y="66257"/>
                </a:lnTo>
                <a:lnTo>
                  <a:pt x="0" y="64105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10527499" y="3827548"/>
            <a:ext cx="406773" cy="327212"/>
          </a:xfrm>
          <a:custGeom>
            <a:avLst/>
            <a:gdLst/>
            <a:ahLst/>
            <a:cxnLst/>
            <a:rect l="l" t="t" r="r" b="b"/>
            <a:pathLst>
              <a:path w="461009" h="370839">
                <a:moveTo>
                  <a:pt x="345428" y="185166"/>
                </a:moveTo>
                <a:lnTo>
                  <a:pt x="460490" y="185166"/>
                </a:lnTo>
                <a:lnTo>
                  <a:pt x="460490" y="0"/>
                </a:lnTo>
                <a:lnTo>
                  <a:pt x="172454" y="0"/>
                </a:lnTo>
                <a:lnTo>
                  <a:pt x="158169" y="617"/>
                </a:lnTo>
                <a:lnTo>
                  <a:pt x="117472" y="9499"/>
                </a:lnTo>
                <a:lnTo>
                  <a:pt x="80934" y="27906"/>
                </a:lnTo>
                <a:lnTo>
                  <a:pt x="49737" y="54534"/>
                </a:lnTo>
                <a:lnTo>
                  <a:pt x="25062" y="88078"/>
                </a:lnTo>
                <a:lnTo>
                  <a:pt x="8089" y="127230"/>
                </a:lnTo>
                <a:lnTo>
                  <a:pt x="0" y="170687"/>
                </a:lnTo>
                <a:lnTo>
                  <a:pt x="495" y="187917"/>
                </a:lnTo>
                <a:lnTo>
                  <a:pt x="8518" y="236219"/>
                </a:lnTo>
                <a:lnTo>
                  <a:pt x="25423" y="278658"/>
                </a:lnTo>
                <a:lnTo>
                  <a:pt x="50028" y="314229"/>
                </a:lnTo>
                <a:lnTo>
                  <a:pt x="81148" y="341931"/>
                </a:lnTo>
                <a:lnTo>
                  <a:pt x="117600" y="360761"/>
                </a:lnTo>
                <a:lnTo>
                  <a:pt x="158203" y="369715"/>
                </a:lnTo>
                <a:lnTo>
                  <a:pt x="172454" y="370332"/>
                </a:lnTo>
                <a:lnTo>
                  <a:pt x="186636" y="369714"/>
                </a:lnTo>
                <a:lnTo>
                  <a:pt x="227143" y="360832"/>
                </a:lnTo>
                <a:lnTo>
                  <a:pt x="263636" y="342425"/>
                </a:lnTo>
                <a:lnTo>
                  <a:pt x="294886" y="315797"/>
                </a:lnTo>
                <a:lnTo>
                  <a:pt x="319666" y="282253"/>
                </a:lnTo>
                <a:lnTo>
                  <a:pt x="336748" y="243101"/>
                </a:lnTo>
                <a:lnTo>
                  <a:pt x="344904" y="199644"/>
                </a:lnTo>
                <a:lnTo>
                  <a:pt x="345428" y="185166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" name="object 6"/>
          <p:cNvSpPr/>
          <p:nvPr/>
        </p:nvSpPr>
        <p:spPr>
          <a:xfrm>
            <a:off x="10032188" y="3812085"/>
            <a:ext cx="647700" cy="179294"/>
          </a:xfrm>
          <a:custGeom>
            <a:avLst/>
            <a:gdLst/>
            <a:ahLst/>
            <a:cxnLst/>
            <a:rect l="l" t="t" r="r" b="b"/>
            <a:pathLst>
              <a:path w="734059" h="203200">
                <a:moveTo>
                  <a:pt x="0" y="0"/>
                </a:moveTo>
                <a:lnTo>
                  <a:pt x="0" y="202692"/>
                </a:lnTo>
                <a:lnTo>
                  <a:pt x="733805" y="202692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" name="object 7"/>
          <p:cNvSpPr/>
          <p:nvPr/>
        </p:nvSpPr>
        <p:spPr>
          <a:xfrm>
            <a:off x="10933815" y="3511543"/>
            <a:ext cx="436469" cy="370915"/>
          </a:xfrm>
          <a:custGeom>
            <a:avLst/>
            <a:gdLst/>
            <a:ahLst/>
            <a:cxnLst/>
            <a:rect l="l" t="t" r="r" b="b"/>
            <a:pathLst>
              <a:path w="494665" h="420370">
                <a:moveTo>
                  <a:pt x="0" y="419862"/>
                </a:moveTo>
                <a:lnTo>
                  <a:pt x="494537" y="419862"/>
                </a:lnTo>
                <a:lnTo>
                  <a:pt x="494537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" name="object 8"/>
          <p:cNvSpPr/>
          <p:nvPr/>
        </p:nvSpPr>
        <p:spPr>
          <a:xfrm>
            <a:off x="11330804" y="3440273"/>
            <a:ext cx="86285" cy="93569"/>
          </a:xfrm>
          <a:custGeom>
            <a:avLst/>
            <a:gdLst/>
            <a:ahLst/>
            <a:cxnLst/>
            <a:rect l="l" t="t" r="r" b="b"/>
            <a:pathLst>
              <a:path w="97790" h="106045">
                <a:moveTo>
                  <a:pt x="97193" y="105918"/>
                </a:moveTo>
                <a:lnTo>
                  <a:pt x="44615" y="0"/>
                </a:lnTo>
                <a:lnTo>
                  <a:pt x="0" y="101986"/>
                </a:lnTo>
                <a:lnTo>
                  <a:pt x="11999" y="97877"/>
                </a:lnTo>
                <a:lnTo>
                  <a:pt x="24273" y="95082"/>
                </a:lnTo>
                <a:lnTo>
                  <a:pt x="36706" y="93602"/>
                </a:lnTo>
                <a:lnTo>
                  <a:pt x="49182" y="93436"/>
                </a:lnTo>
                <a:lnTo>
                  <a:pt x="61585" y="94585"/>
                </a:lnTo>
                <a:lnTo>
                  <a:pt x="73799" y="97048"/>
                </a:lnTo>
                <a:lnTo>
                  <a:pt x="85707" y="100826"/>
                </a:lnTo>
                <a:lnTo>
                  <a:pt x="97193" y="105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" name="object 9"/>
          <p:cNvSpPr/>
          <p:nvPr/>
        </p:nvSpPr>
        <p:spPr>
          <a:xfrm>
            <a:off x="9072740" y="4406444"/>
            <a:ext cx="523763" cy="898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" name="object 10"/>
          <p:cNvSpPr/>
          <p:nvPr/>
        </p:nvSpPr>
        <p:spPr>
          <a:xfrm>
            <a:off x="9072741" y="4406445"/>
            <a:ext cx="523875" cy="899272"/>
          </a:xfrm>
          <a:custGeom>
            <a:avLst/>
            <a:gdLst/>
            <a:ahLst/>
            <a:cxnLst/>
            <a:rect l="l" t="t" r="r" b="b"/>
            <a:pathLst>
              <a:path w="593725" h="1019175">
                <a:moveTo>
                  <a:pt x="0" y="1018794"/>
                </a:moveTo>
                <a:lnTo>
                  <a:pt x="0" y="0"/>
                </a:lnTo>
                <a:lnTo>
                  <a:pt x="593598" y="0"/>
                </a:lnTo>
                <a:lnTo>
                  <a:pt x="593598" y="1018794"/>
                </a:lnTo>
                <a:lnTo>
                  <a:pt x="0" y="101879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9144682" y="4483093"/>
            <a:ext cx="189604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" name="object 12"/>
          <p:cNvSpPr/>
          <p:nvPr/>
        </p:nvSpPr>
        <p:spPr>
          <a:xfrm>
            <a:off x="9144683" y="4483092"/>
            <a:ext cx="189940" cy="549088"/>
          </a:xfrm>
          <a:custGeom>
            <a:avLst/>
            <a:gdLst/>
            <a:ahLst/>
            <a:cxnLst/>
            <a:rect l="l" t="t" r="r" b="b"/>
            <a:pathLst>
              <a:path w="215264" h="622300">
                <a:moveTo>
                  <a:pt x="0" y="621791"/>
                </a:moveTo>
                <a:lnTo>
                  <a:pt x="0" y="0"/>
                </a:lnTo>
                <a:lnTo>
                  <a:pt x="214884" y="0"/>
                </a:lnTo>
                <a:lnTo>
                  <a:pt x="214884" y="621791"/>
                </a:lnTo>
                <a:lnTo>
                  <a:pt x="0" y="6217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" name="object 13"/>
          <p:cNvSpPr/>
          <p:nvPr/>
        </p:nvSpPr>
        <p:spPr>
          <a:xfrm>
            <a:off x="9230071" y="4687488"/>
            <a:ext cx="16136" cy="14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9" name="object 14"/>
          <p:cNvSpPr/>
          <p:nvPr/>
        </p:nvSpPr>
        <p:spPr>
          <a:xfrm>
            <a:off x="9230071" y="4687488"/>
            <a:ext cx="12886" cy="14568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0" y="16001"/>
                </a:moveTo>
                <a:lnTo>
                  <a:pt x="0" y="0"/>
                </a:lnTo>
                <a:lnTo>
                  <a:pt x="14477" y="0"/>
                </a:lnTo>
                <a:lnTo>
                  <a:pt x="14477" y="16001"/>
                </a:lnTo>
                <a:lnTo>
                  <a:pt x="0" y="160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0" name="object 15"/>
          <p:cNvSpPr/>
          <p:nvPr/>
        </p:nvSpPr>
        <p:spPr>
          <a:xfrm>
            <a:off x="9184351" y="4687488"/>
            <a:ext cx="16136" cy="14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9184352" y="4687488"/>
            <a:ext cx="12886" cy="14568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0" y="16001"/>
                </a:moveTo>
                <a:lnTo>
                  <a:pt x="0" y="0"/>
                </a:lnTo>
                <a:lnTo>
                  <a:pt x="14477" y="0"/>
                </a:lnTo>
                <a:lnTo>
                  <a:pt x="14477" y="16001"/>
                </a:lnTo>
                <a:lnTo>
                  <a:pt x="0" y="160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2" name="object 17"/>
          <p:cNvSpPr/>
          <p:nvPr/>
        </p:nvSpPr>
        <p:spPr>
          <a:xfrm>
            <a:off x="9275791" y="4687488"/>
            <a:ext cx="16136" cy="14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3" name="object 18"/>
          <p:cNvSpPr/>
          <p:nvPr/>
        </p:nvSpPr>
        <p:spPr>
          <a:xfrm>
            <a:off x="9275792" y="4687488"/>
            <a:ext cx="12886" cy="14568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0" y="16001"/>
                </a:moveTo>
                <a:lnTo>
                  <a:pt x="0" y="0"/>
                </a:lnTo>
                <a:lnTo>
                  <a:pt x="14477" y="0"/>
                </a:lnTo>
                <a:lnTo>
                  <a:pt x="14477" y="16001"/>
                </a:lnTo>
                <a:lnTo>
                  <a:pt x="0" y="160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4" name="object 19"/>
          <p:cNvSpPr/>
          <p:nvPr/>
        </p:nvSpPr>
        <p:spPr>
          <a:xfrm>
            <a:off x="9170904" y="4757413"/>
            <a:ext cx="139849" cy="349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5" name="object 20"/>
          <p:cNvSpPr/>
          <p:nvPr/>
        </p:nvSpPr>
        <p:spPr>
          <a:xfrm>
            <a:off x="9170904" y="4757413"/>
            <a:ext cx="137832" cy="35299"/>
          </a:xfrm>
          <a:custGeom>
            <a:avLst/>
            <a:gdLst/>
            <a:ahLst/>
            <a:cxnLst/>
            <a:rect l="l" t="t" r="r" b="b"/>
            <a:pathLst>
              <a:path w="156210" h="40004">
                <a:moveTo>
                  <a:pt x="0" y="39624"/>
                </a:moveTo>
                <a:lnTo>
                  <a:pt x="0" y="0"/>
                </a:lnTo>
                <a:lnTo>
                  <a:pt x="156210" y="0"/>
                </a:lnTo>
                <a:lnTo>
                  <a:pt x="156210" y="39624"/>
                </a:lnTo>
                <a:lnTo>
                  <a:pt x="0" y="3962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9170904" y="4757412"/>
            <a:ext cx="139849" cy="7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7" name="object 22"/>
          <p:cNvSpPr/>
          <p:nvPr/>
        </p:nvSpPr>
        <p:spPr>
          <a:xfrm>
            <a:off x="9112409" y="4427288"/>
            <a:ext cx="444874" cy="857250"/>
          </a:xfrm>
          <a:custGeom>
            <a:avLst/>
            <a:gdLst/>
            <a:ahLst/>
            <a:cxnLst/>
            <a:rect l="l" t="t" r="r" b="b"/>
            <a:pathLst>
              <a:path w="504190" h="971550">
                <a:moveTo>
                  <a:pt x="0" y="971550"/>
                </a:moveTo>
                <a:lnTo>
                  <a:pt x="0" y="0"/>
                </a:lnTo>
                <a:lnTo>
                  <a:pt x="503681" y="0"/>
                </a:lnTo>
                <a:lnTo>
                  <a:pt x="503681" y="971550"/>
                </a:lnTo>
                <a:lnTo>
                  <a:pt x="0" y="971550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8" name="object 23"/>
          <p:cNvSpPr/>
          <p:nvPr/>
        </p:nvSpPr>
        <p:spPr>
          <a:xfrm>
            <a:off x="9144682" y="4483766"/>
            <a:ext cx="189604" cy="182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9" name="object 24"/>
          <p:cNvSpPr/>
          <p:nvPr/>
        </p:nvSpPr>
        <p:spPr>
          <a:xfrm>
            <a:off x="9144683" y="4483765"/>
            <a:ext cx="189940" cy="182656"/>
          </a:xfrm>
          <a:custGeom>
            <a:avLst/>
            <a:gdLst/>
            <a:ahLst/>
            <a:cxnLst/>
            <a:rect l="l" t="t" r="r" b="b"/>
            <a:pathLst>
              <a:path w="215264" h="207010">
                <a:moveTo>
                  <a:pt x="0" y="206501"/>
                </a:moveTo>
                <a:lnTo>
                  <a:pt x="0" y="0"/>
                </a:lnTo>
                <a:lnTo>
                  <a:pt x="214884" y="0"/>
                </a:lnTo>
                <a:lnTo>
                  <a:pt x="214884" y="206501"/>
                </a:lnTo>
                <a:lnTo>
                  <a:pt x="0" y="2065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0" name="object 25"/>
          <p:cNvSpPr/>
          <p:nvPr/>
        </p:nvSpPr>
        <p:spPr>
          <a:xfrm>
            <a:off x="9157458" y="4497212"/>
            <a:ext cx="164054" cy="1546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9157458" y="4497212"/>
            <a:ext cx="164166" cy="154641"/>
          </a:xfrm>
          <a:custGeom>
            <a:avLst/>
            <a:gdLst/>
            <a:ahLst/>
            <a:cxnLst/>
            <a:rect l="l" t="t" r="r" b="b"/>
            <a:pathLst>
              <a:path w="186054" h="175260">
                <a:moveTo>
                  <a:pt x="0" y="175260"/>
                </a:moveTo>
                <a:lnTo>
                  <a:pt x="0" y="0"/>
                </a:lnTo>
                <a:lnTo>
                  <a:pt x="185927" y="0"/>
                </a:lnTo>
                <a:lnTo>
                  <a:pt x="185928" y="175260"/>
                </a:lnTo>
                <a:lnTo>
                  <a:pt x="0" y="1752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2" name="object 27"/>
          <p:cNvSpPr/>
          <p:nvPr/>
        </p:nvSpPr>
        <p:spPr>
          <a:xfrm>
            <a:off x="9164181" y="4596048"/>
            <a:ext cx="37651" cy="215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3" name="object 28"/>
          <p:cNvSpPr/>
          <p:nvPr/>
        </p:nvSpPr>
        <p:spPr>
          <a:xfrm>
            <a:off x="9164181" y="4596049"/>
            <a:ext cx="33057" cy="21851"/>
          </a:xfrm>
          <a:custGeom>
            <a:avLst/>
            <a:gdLst/>
            <a:ahLst/>
            <a:cxnLst/>
            <a:rect l="l" t="t" r="r" b="b"/>
            <a:pathLst>
              <a:path w="37464" h="24764">
                <a:moveTo>
                  <a:pt x="0" y="24384"/>
                </a:moveTo>
                <a:lnTo>
                  <a:pt x="0" y="0"/>
                </a:lnTo>
                <a:lnTo>
                  <a:pt x="37337" y="0"/>
                </a:lnTo>
                <a:lnTo>
                  <a:pt x="37337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4" name="object 29"/>
          <p:cNvSpPr/>
          <p:nvPr/>
        </p:nvSpPr>
        <p:spPr>
          <a:xfrm>
            <a:off x="9203850" y="4596048"/>
            <a:ext cx="37651" cy="215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5" name="object 30"/>
          <p:cNvSpPr/>
          <p:nvPr/>
        </p:nvSpPr>
        <p:spPr>
          <a:xfrm>
            <a:off x="9203850" y="4596049"/>
            <a:ext cx="33057" cy="21851"/>
          </a:xfrm>
          <a:custGeom>
            <a:avLst/>
            <a:gdLst/>
            <a:ahLst/>
            <a:cxnLst/>
            <a:rect l="l" t="t" r="r" b="b"/>
            <a:pathLst>
              <a:path w="37464" h="24764">
                <a:moveTo>
                  <a:pt x="0" y="24384"/>
                </a:moveTo>
                <a:lnTo>
                  <a:pt x="0" y="0"/>
                </a:lnTo>
                <a:lnTo>
                  <a:pt x="37337" y="0"/>
                </a:lnTo>
                <a:lnTo>
                  <a:pt x="37337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6" name="object 31"/>
          <p:cNvSpPr/>
          <p:nvPr/>
        </p:nvSpPr>
        <p:spPr>
          <a:xfrm>
            <a:off x="9242846" y="4596048"/>
            <a:ext cx="32273" cy="215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7" name="object 32"/>
          <p:cNvSpPr/>
          <p:nvPr/>
        </p:nvSpPr>
        <p:spPr>
          <a:xfrm>
            <a:off x="9242847" y="4596049"/>
            <a:ext cx="32497" cy="21851"/>
          </a:xfrm>
          <a:custGeom>
            <a:avLst/>
            <a:gdLst/>
            <a:ahLst/>
            <a:cxnLst/>
            <a:rect l="l" t="t" r="r" b="b"/>
            <a:pathLst>
              <a:path w="36829" h="24764">
                <a:moveTo>
                  <a:pt x="0" y="24384"/>
                </a:moveTo>
                <a:lnTo>
                  <a:pt x="0" y="0"/>
                </a:lnTo>
                <a:lnTo>
                  <a:pt x="36575" y="0"/>
                </a:lnTo>
                <a:lnTo>
                  <a:pt x="36575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8" name="object 33"/>
          <p:cNvSpPr/>
          <p:nvPr/>
        </p:nvSpPr>
        <p:spPr>
          <a:xfrm>
            <a:off x="9281843" y="4596048"/>
            <a:ext cx="37651" cy="215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39" name="object 34"/>
          <p:cNvSpPr/>
          <p:nvPr/>
        </p:nvSpPr>
        <p:spPr>
          <a:xfrm>
            <a:off x="9281843" y="4596049"/>
            <a:ext cx="33057" cy="21851"/>
          </a:xfrm>
          <a:custGeom>
            <a:avLst/>
            <a:gdLst/>
            <a:ahLst/>
            <a:cxnLst/>
            <a:rect l="l" t="t" r="r" b="b"/>
            <a:pathLst>
              <a:path w="37464" h="24764">
                <a:moveTo>
                  <a:pt x="0" y="24384"/>
                </a:moveTo>
                <a:lnTo>
                  <a:pt x="0" y="0"/>
                </a:lnTo>
                <a:lnTo>
                  <a:pt x="37337" y="0"/>
                </a:lnTo>
                <a:lnTo>
                  <a:pt x="37337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0" name="object 35"/>
          <p:cNvSpPr/>
          <p:nvPr/>
        </p:nvSpPr>
        <p:spPr>
          <a:xfrm>
            <a:off x="9164181" y="4624287"/>
            <a:ext cx="37651" cy="215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1" name="object 36"/>
          <p:cNvSpPr/>
          <p:nvPr/>
        </p:nvSpPr>
        <p:spPr>
          <a:xfrm>
            <a:off x="9164181" y="4624287"/>
            <a:ext cx="33057" cy="21851"/>
          </a:xfrm>
          <a:custGeom>
            <a:avLst/>
            <a:gdLst/>
            <a:ahLst/>
            <a:cxnLst/>
            <a:rect l="l" t="t" r="r" b="b"/>
            <a:pathLst>
              <a:path w="37464" h="24764">
                <a:moveTo>
                  <a:pt x="0" y="24384"/>
                </a:moveTo>
                <a:lnTo>
                  <a:pt x="0" y="0"/>
                </a:lnTo>
                <a:lnTo>
                  <a:pt x="37337" y="0"/>
                </a:lnTo>
                <a:lnTo>
                  <a:pt x="37337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2" name="object 37"/>
          <p:cNvSpPr/>
          <p:nvPr/>
        </p:nvSpPr>
        <p:spPr>
          <a:xfrm>
            <a:off x="9203850" y="4624287"/>
            <a:ext cx="37651" cy="215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3" name="object 38"/>
          <p:cNvSpPr/>
          <p:nvPr/>
        </p:nvSpPr>
        <p:spPr>
          <a:xfrm>
            <a:off x="9203850" y="4624287"/>
            <a:ext cx="33057" cy="21851"/>
          </a:xfrm>
          <a:custGeom>
            <a:avLst/>
            <a:gdLst/>
            <a:ahLst/>
            <a:cxnLst/>
            <a:rect l="l" t="t" r="r" b="b"/>
            <a:pathLst>
              <a:path w="37464" h="24764">
                <a:moveTo>
                  <a:pt x="0" y="24384"/>
                </a:moveTo>
                <a:lnTo>
                  <a:pt x="0" y="0"/>
                </a:lnTo>
                <a:lnTo>
                  <a:pt x="37337" y="0"/>
                </a:lnTo>
                <a:lnTo>
                  <a:pt x="37337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4" name="object 39"/>
          <p:cNvSpPr/>
          <p:nvPr/>
        </p:nvSpPr>
        <p:spPr>
          <a:xfrm>
            <a:off x="9242846" y="4624287"/>
            <a:ext cx="32273" cy="215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5" name="object 40"/>
          <p:cNvSpPr/>
          <p:nvPr/>
        </p:nvSpPr>
        <p:spPr>
          <a:xfrm>
            <a:off x="9242847" y="4624287"/>
            <a:ext cx="32497" cy="21851"/>
          </a:xfrm>
          <a:custGeom>
            <a:avLst/>
            <a:gdLst/>
            <a:ahLst/>
            <a:cxnLst/>
            <a:rect l="l" t="t" r="r" b="b"/>
            <a:pathLst>
              <a:path w="36829" h="24764">
                <a:moveTo>
                  <a:pt x="0" y="24384"/>
                </a:moveTo>
                <a:lnTo>
                  <a:pt x="0" y="0"/>
                </a:lnTo>
                <a:lnTo>
                  <a:pt x="36575" y="0"/>
                </a:lnTo>
                <a:lnTo>
                  <a:pt x="36575" y="24384"/>
                </a:lnTo>
                <a:lnTo>
                  <a:pt x="0" y="2438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6" name="object 41"/>
          <p:cNvSpPr/>
          <p:nvPr/>
        </p:nvSpPr>
        <p:spPr>
          <a:xfrm>
            <a:off x="9170904" y="4518728"/>
            <a:ext cx="139849" cy="349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7" name="object 42"/>
          <p:cNvSpPr/>
          <p:nvPr/>
        </p:nvSpPr>
        <p:spPr>
          <a:xfrm>
            <a:off x="9170904" y="4518728"/>
            <a:ext cx="137832" cy="35299"/>
          </a:xfrm>
          <a:custGeom>
            <a:avLst/>
            <a:gdLst/>
            <a:ahLst/>
            <a:cxnLst/>
            <a:rect l="l" t="t" r="r" b="b"/>
            <a:pathLst>
              <a:path w="156210" h="40004">
                <a:moveTo>
                  <a:pt x="0" y="39624"/>
                </a:moveTo>
                <a:lnTo>
                  <a:pt x="0" y="0"/>
                </a:lnTo>
                <a:lnTo>
                  <a:pt x="156210" y="0"/>
                </a:lnTo>
                <a:lnTo>
                  <a:pt x="156210" y="39624"/>
                </a:lnTo>
                <a:lnTo>
                  <a:pt x="0" y="3962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8" name="object 43"/>
          <p:cNvSpPr/>
          <p:nvPr/>
        </p:nvSpPr>
        <p:spPr>
          <a:xfrm>
            <a:off x="9170904" y="4518727"/>
            <a:ext cx="139849" cy="73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49" name="object 44"/>
          <p:cNvSpPr/>
          <p:nvPr/>
        </p:nvSpPr>
        <p:spPr>
          <a:xfrm>
            <a:off x="9080809" y="4364086"/>
            <a:ext cx="508970" cy="93389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0" name="object 45"/>
          <p:cNvSpPr/>
          <p:nvPr/>
        </p:nvSpPr>
        <p:spPr>
          <a:xfrm>
            <a:off x="9085516" y="4364086"/>
            <a:ext cx="497541" cy="42582"/>
          </a:xfrm>
          <a:custGeom>
            <a:avLst/>
            <a:gdLst/>
            <a:ahLst/>
            <a:cxnLst/>
            <a:rect l="l" t="t" r="r" b="b"/>
            <a:pathLst>
              <a:path w="563879" h="48260">
                <a:moveTo>
                  <a:pt x="0" y="0"/>
                </a:moveTo>
                <a:lnTo>
                  <a:pt x="0" y="48005"/>
                </a:lnTo>
                <a:lnTo>
                  <a:pt x="563879" y="48005"/>
                </a:lnTo>
                <a:lnTo>
                  <a:pt x="56387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1" name="object 46"/>
          <p:cNvSpPr/>
          <p:nvPr/>
        </p:nvSpPr>
        <p:spPr>
          <a:xfrm>
            <a:off x="9098963" y="4371482"/>
            <a:ext cx="471319" cy="67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2" name="object 47"/>
          <p:cNvSpPr/>
          <p:nvPr/>
        </p:nvSpPr>
        <p:spPr>
          <a:xfrm>
            <a:off x="9569611" y="4420565"/>
            <a:ext cx="13446" cy="141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3" name="object 48"/>
          <p:cNvSpPr/>
          <p:nvPr/>
        </p:nvSpPr>
        <p:spPr>
          <a:xfrm>
            <a:off x="9569611" y="4420565"/>
            <a:ext cx="14007" cy="1400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7619" y="0"/>
                </a:moveTo>
                <a:lnTo>
                  <a:pt x="15551" y="7389"/>
                </a:lnTo>
                <a:lnTo>
                  <a:pt x="9384" y="15698"/>
                </a:lnTo>
                <a:lnTo>
                  <a:pt x="5333" y="15239"/>
                </a:lnTo>
                <a:lnTo>
                  <a:pt x="2285" y="13715"/>
                </a:lnTo>
                <a:lnTo>
                  <a:pt x="761" y="11429"/>
                </a:lnTo>
                <a:lnTo>
                  <a:pt x="0" y="8382"/>
                </a:lnTo>
                <a:lnTo>
                  <a:pt x="761" y="5334"/>
                </a:lnTo>
                <a:lnTo>
                  <a:pt x="2285" y="2286"/>
                </a:lnTo>
                <a:lnTo>
                  <a:pt x="5333" y="762"/>
                </a:lnTo>
                <a:lnTo>
                  <a:pt x="76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4" name="object 49"/>
          <p:cNvSpPr/>
          <p:nvPr/>
        </p:nvSpPr>
        <p:spPr>
          <a:xfrm>
            <a:off x="9576333" y="4420564"/>
            <a:ext cx="0" cy="14568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0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5" name="object 50"/>
          <p:cNvSpPr/>
          <p:nvPr/>
        </p:nvSpPr>
        <p:spPr>
          <a:xfrm>
            <a:off x="9085517" y="4420565"/>
            <a:ext cx="13446" cy="141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6" name="object 51"/>
          <p:cNvSpPr/>
          <p:nvPr/>
        </p:nvSpPr>
        <p:spPr>
          <a:xfrm>
            <a:off x="9085517" y="4420565"/>
            <a:ext cx="14007" cy="1400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7620" y="0"/>
                </a:moveTo>
                <a:lnTo>
                  <a:pt x="15551" y="7389"/>
                </a:lnTo>
                <a:lnTo>
                  <a:pt x="9384" y="15698"/>
                </a:lnTo>
                <a:lnTo>
                  <a:pt x="5334" y="15239"/>
                </a:lnTo>
                <a:lnTo>
                  <a:pt x="2286" y="13715"/>
                </a:lnTo>
                <a:lnTo>
                  <a:pt x="762" y="11429"/>
                </a:lnTo>
                <a:lnTo>
                  <a:pt x="0" y="8382"/>
                </a:lnTo>
                <a:lnTo>
                  <a:pt x="762" y="5334"/>
                </a:lnTo>
                <a:lnTo>
                  <a:pt x="2286" y="2286"/>
                </a:lnTo>
                <a:lnTo>
                  <a:pt x="5334" y="762"/>
                </a:lnTo>
                <a:lnTo>
                  <a:pt x="76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7" name="object 52"/>
          <p:cNvSpPr/>
          <p:nvPr/>
        </p:nvSpPr>
        <p:spPr>
          <a:xfrm>
            <a:off x="9092240" y="4420564"/>
            <a:ext cx="0" cy="14568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0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8" name="object 53"/>
          <p:cNvSpPr/>
          <p:nvPr/>
        </p:nvSpPr>
        <p:spPr>
          <a:xfrm>
            <a:off x="9569609" y="5277143"/>
            <a:ext cx="13447" cy="134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59" name="object 54"/>
          <p:cNvSpPr/>
          <p:nvPr/>
        </p:nvSpPr>
        <p:spPr>
          <a:xfrm>
            <a:off x="9570076" y="5276470"/>
            <a:ext cx="13447" cy="14007"/>
          </a:xfrm>
          <a:custGeom>
            <a:avLst/>
            <a:gdLst/>
            <a:ahLst/>
            <a:cxnLst/>
            <a:rect l="l" t="t" r="r" b="b"/>
            <a:pathLst>
              <a:path w="15240" h="15875">
                <a:moveTo>
                  <a:pt x="7091" y="0"/>
                </a:moveTo>
                <a:lnTo>
                  <a:pt x="14939" y="7252"/>
                </a:lnTo>
                <a:lnTo>
                  <a:pt x="9621" y="15430"/>
                </a:lnTo>
                <a:lnTo>
                  <a:pt x="0" y="9246"/>
                </a:lnTo>
                <a:lnTo>
                  <a:pt x="3949" y="1259"/>
                </a:lnTo>
                <a:lnTo>
                  <a:pt x="7091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0" name="object 55"/>
          <p:cNvSpPr/>
          <p:nvPr/>
        </p:nvSpPr>
        <p:spPr>
          <a:xfrm>
            <a:off x="9576333" y="5276469"/>
            <a:ext cx="0" cy="14568"/>
          </a:xfrm>
          <a:custGeom>
            <a:avLst/>
            <a:gdLst/>
            <a:ahLst/>
            <a:cxnLst/>
            <a:rect l="l" t="t" r="r" b="b"/>
            <a:pathLst>
              <a:path h="16509">
                <a:moveTo>
                  <a:pt x="0" y="160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1" name="object 56"/>
          <p:cNvSpPr/>
          <p:nvPr/>
        </p:nvSpPr>
        <p:spPr>
          <a:xfrm>
            <a:off x="9085517" y="5277143"/>
            <a:ext cx="13446" cy="1344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2" name="object 57"/>
          <p:cNvSpPr/>
          <p:nvPr/>
        </p:nvSpPr>
        <p:spPr>
          <a:xfrm>
            <a:off x="9085982" y="5276470"/>
            <a:ext cx="13447" cy="14007"/>
          </a:xfrm>
          <a:custGeom>
            <a:avLst/>
            <a:gdLst/>
            <a:ahLst/>
            <a:cxnLst/>
            <a:rect l="l" t="t" r="r" b="b"/>
            <a:pathLst>
              <a:path w="15239" h="15875">
                <a:moveTo>
                  <a:pt x="7091" y="0"/>
                </a:moveTo>
                <a:lnTo>
                  <a:pt x="14939" y="7252"/>
                </a:lnTo>
                <a:lnTo>
                  <a:pt x="9621" y="15430"/>
                </a:lnTo>
                <a:lnTo>
                  <a:pt x="0" y="9246"/>
                </a:lnTo>
                <a:lnTo>
                  <a:pt x="3949" y="1259"/>
                </a:lnTo>
                <a:lnTo>
                  <a:pt x="7091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3" name="object 58"/>
          <p:cNvSpPr/>
          <p:nvPr/>
        </p:nvSpPr>
        <p:spPr>
          <a:xfrm>
            <a:off x="9092240" y="5276469"/>
            <a:ext cx="0" cy="14568"/>
          </a:xfrm>
          <a:custGeom>
            <a:avLst/>
            <a:gdLst/>
            <a:ahLst/>
            <a:cxnLst/>
            <a:rect l="l" t="t" r="r" b="b"/>
            <a:pathLst>
              <a:path h="16509">
                <a:moveTo>
                  <a:pt x="0" y="1600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4" name="object 59"/>
          <p:cNvSpPr/>
          <p:nvPr/>
        </p:nvSpPr>
        <p:spPr>
          <a:xfrm>
            <a:off x="8300208" y="2841879"/>
            <a:ext cx="424254" cy="6992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5" name="object 60"/>
          <p:cNvSpPr/>
          <p:nvPr/>
        </p:nvSpPr>
        <p:spPr>
          <a:xfrm>
            <a:off x="8300208" y="2841879"/>
            <a:ext cx="424703" cy="70037"/>
          </a:xfrm>
          <a:custGeom>
            <a:avLst/>
            <a:gdLst/>
            <a:ahLst/>
            <a:cxnLst/>
            <a:rect l="l" t="t" r="r" b="b"/>
            <a:pathLst>
              <a:path w="481329" h="79375">
                <a:moveTo>
                  <a:pt x="0" y="44958"/>
                </a:moveTo>
                <a:lnTo>
                  <a:pt x="80771" y="5334"/>
                </a:lnTo>
                <a:lnTo>
                  <a:pt x="480821" y="0"/>
                </a:lnTo>
                <a:lnTo>
                  <a:pt x="480821" y="34289"/>
                </a:lnTo>
                <a:lnTo>
                  <a:pt x="390143" y="79248"/>
                </a:lnTo>
                <a:lnTo>
                  <a:pt x="0" y="79248"/>
                </a:lnTo>
                <a:lnTo>
                  <a:pt x="0" y="4495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6" name="object 61"/>
          <p:cNvSpPr/>
          <p:nvPr/>
        </p:nvSpPr>
        <p:spPr>
          <a:xfrm>
            <a:off x="8300208" y="2841879"/>
            <a:ext cx="424703" cy="39781"/>
          </a:xfrm>
          <a:custGeom>
            <a:avLst/>
            <a:gdLst/>
            <a:ahLst/>
            <a:cxnLst/>
            <a:rect l="l" t="t" r="r" b="b"/>
            <a:pathLst>
              <a:path w="481329" h="45085">
                <a:moveTo>
                  <a:pt x="0" y="44958"/>
                </a:moveTo>
                <a:lnTo>
                  <a:pt x="390143" y="44958"/>
                </a:lnTo>
                <a:lnTo>
                  <a:pt x="4808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7" name="object 62"/>
          <p:cNvSpPr/>
          <p:nvPr/>
        </p:nvSpPr>
        <p:spPr>
          <a:xfrm>
            <a:off x="8644453" y="2881548"/>
            <a:ext cx="0" cy="3025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8" name="object 63"/>
          <p:cNvSpPr/>
          <p:nvPr/>
        </p:nvSpPr>
        <p:spPr>
          <a:xfrm>
            <a:off x="8289995" y="2565542"/>
            <a:ext cx="430397" cy="30121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69" name="object 64"/>
          <p:cNvSpPr/>
          <p:nvPr/>
        </p:nvSpPr>
        <p:spPr>
          <a:xfrm>
            <a:off x="8290327" y="2565542"/>
            <a:ext cx="429746" cy="301438"/>
          </a:xfrm>
          <a:custGeom>
            <a:avLst/>
            <a:gdLst/>
            <a:ahLst/>
            <a:cxnLst/>
            <a:rect l="l" t="t" r="r" b="b"/>
            <a:pathLst>
              <a:path w="487045" h="341629">
                <a:moveTo>
                  <a:pt x="416582" y="341375"/>
                </a:moveTo>
                <a:lnTo>
                  <a:pt x="452382" y="319561"/>
                </a:lnTo>
                <a:lnTo>
                  <a:pt x="475553" y="266928"/>
                </a:lnTo>
                <a:lnTo>
                  <a:pt x="484008" y="221207"/>
                </a:lnTo>
                <a:lnTo>
                  <a:pt x="486886" y="171526"/>
                </a:lnTo>
                <a:lnTo>
                  <a:pt x="486237" y="146416"/>
                </a:lnTo>
                <a:lnTo>
                  <a:pt x="480775" y="98094"/>
                </a:lnTo>
                <a:lnTo>
                  <a:pt x="469770" y="55547"/>
                </a:lnTo>
                <a:lnTo>
                  <a:pt x="442903" y="11072"/>
                </a:lnTo>
                <a:lnTo>
                  <a:pt x="418106" y="0"/>
                </a:lnTo>
                <a:lnTo>
                  <a:pt x="421916" y="0"/>
                </a:lnTo>
                <a:lnTo>
                  <a:pt x="61490" y="0"/>
                </a:lnTo>
                <a:lnTo>
                  <a:pt x="69110" y="0"/>
                </a:lnTo>
                <a:lnTo>
                  <a:pt x="58593" y="2252"/>
                </a:lnTo>
                <a:lnTo>
                  <a:pt x="26357" y="36955"/>
                </a:lnTo>
                <a:lnTo>
                  <a:pt x="11339" y="80032"/>
                </a:lnTo>
                <a:lnTo>
                  <a:pt x="2926" y="127088"/>
                </a:lnTo>
                <a:lnTo>
                  <a:pt x="0" y="168550"/>
                </a:lnTo>
                <a:lnTo>
                  <a:pt x="49" y="179472"/>
                </a:lnTo>
                <a:lnTo>
                  <a:pt x="3795" y="220736"/>
                </a:lnTo>
                <a:lnTo>
                  <a:pt x="10714" y="258626"/>
                </a:lnTo>
                <a:lnTo>
                  <a:pt x="26899" y="304405"/>
                </a:lnTo>
                <a:lnTo>
                  <a:pt x="55394" y="337566"/>
                </a:lnTo>
                <a:lnTo>
                  <a:pt x="69110" y="341375"/>
                </a:lnTo>
                <a:lnTo>
                  <a:pt x="416582" y="3413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0" name="object 65"/>
          <p:cNvSpPr/>
          <p:nvPr/>
        </p:nvSpPr>
        <p:spPr>
          <a:xfrm>
            <a:off x="8613482" y="2580334"/>
            <a:ext cx="102534" cy="271182"/>
          </a:xfrm>
          <a:custGeom>
            <a:avLst/>
            <a:gdLst/>
            <a:ahLst/>
            <a:cxnLst/>
            <a:rect l="l" t="t" r="r" b="b"/>
            <a:pathLst>
              <a:path w="116204" h="307339">
                <a:moveTo>
                  <a:pt x="57959" y="0"/>
                </a:moveTo>
                <a:lnTo>
                  <a:pt x="20909" y="34198"/>
                </a:lnTo>
                <a:lnTo>
                  <a:pt x="5247" y="88190"/>
                </a:lnTo>
                <a:lnTo>
                  <a:pt x="590" y="131281"/>
                </a:lnTo>
                <a:lnTo>
                  <a:pt x="0" y="153676"/>
                </a:lnTo>
                <a:lnTo>
                  <a:pt x="568" y="176068"/>
                </a:lnTo>
                <a:lnTo>
                  <a:pt x="5185" y="219138"/>
                </a:lnTo>
                <a:lnTo>
                  <a:pt x="14447" y="257078"/>
                </a:lnTo>
                <a:lnTo>
                  <a:pt x="37061" y="296903"/>
                </a:lnTo>
                <a:lnTo>
                  <a:pt x="57959" y="307086"/>
                </a:lnTo>
                <a:lnTo>
                  <a:pt x="69021" y="303749"/>
                </a:lnTo>
                <a:lnTo>
                  <a:pt x="95196" y="272678"/>
                </a:lnTo>
                <a:lnTo>
                  <a:pt x="110869" y="218858"/>
                </a:lnTo>
                <a:lnTo>
                  <a:pt x="115494" y="175951"/>
                </a:lnTo>
                <a:lnTo>
                  <a:pt x="116062" y="153652"/>
                </a:lnTo>
                <a:lnTo>
                  <a:pt x="115467" y="131351"/>
                </a:lnTo>
                <a:lnTo>
                  <a:pt x="110796" y="88427"/>
                </a:lnTo>
                <a:lnTo>
                  <a:pt x="101486" y="50545"/>
                </a:lnTo>
                <a:lnTo>
                  <a:pt x="78838" y="10542"/>
                </a:lnTo>
                <a:lnTo>
                  <a:pt x="579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1" name="object 66"/>
          <p:cNvSpPr/>
          <p:nvPr/>
        </p:nvSpPr>
        <p:spPr>
          <a:xfrm>
            <a:off x="8658571" y="2565542"/>
            <a:ext cx="61632" cy="301438"/>
          </a:xfrm>
          <a:custGeom>
            <a:avLst/>
            <a:gdLst/>
            <a:ahLst/>
            <a:cxnLst/>
            <a:rect l="l" t="t" r="r" b="b"/>
            <a:pathLst>
              <a:path w="69850" h="341629">
                <a:moveTo>
                  <a:pt x="0" y="341375"/>
                </a:moveTo>
                <a:lnTo>
                  <a:pt x="35417" y="319018"/>
                </a:lnTo>
                <a:lnTo>
                  <a:pt x="58342" y="266425"/>
                </a:lnTo>
                <a:lnTo>
                  <a:pt x="66707" y="220931"/>
                </a:lnTo>
                <a:lnTo>
                  <a:pt x="69556" y="171550"/>
                </a:lnTo>
                <a:lnTo>
                  <a:pt x="68915" y="146594"/>
                </a:lnTo>
                <a:lnTo>
                  <a:pt x="63514" y="98541"/>
                </a:lnTo>
                <a:lnTo>
                  <a:pt x="52629" y="56149"/>
                </a:lnTo>
                <a:lnTo>
                  <a:pt x="26053" y="11529"/>
                </a:lnTo>
                <a:lnTo>
                  <a:pt x="14469" y="3624"/>
                </a:ln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2" name="object 67"/>
          <p:cNvSpPr/>
          <p:nvPr/>
        </p:nvSpPr>
        <p:spPr>
          <a:xfrm>
            <a:off x="8344583" y="2695978"/>
            <a:ext cx="59167" cy="652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3" name="object 68"/>
          <p:cNvSpPr/>
          <p:nvPr/>
        </p:nvSpPr>
        <p:spPr>
          <a:xfrm>
            <a:off x="8344584" y="2695980"/>
            <a:ext cx="58831" cy="65554"/>
          </a:xfrm>
          <a:custGeom>
            <a:avLst/>
            <a:gdLst/>
            <a:ahLst/>
            <a:cxnLst/>
            <a:rect l="l" t="t" r="r" b="b"/>
            <a:pathLst>
              <a:path w="66675" h="74295">
                <a:moveTo>
                  <a:pt x="0" y="73913"/>
                </a:moveTo>
                <a:lnTo>
                  <a:pt x="0" y="0"/>
                </a:lnTo>
                <a:lnTo>
                  <a:pt x="66294" y="0"/>
                </a:lnTo>
                <a:lnTo>
                  <a:pt x="66294" y="73913"/>
                </a:lnTo>
                <a:lnTo>
                  <a:pt x="0" y="739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4" name="object 69"/>
          <p:cNvSpPr/>
          <p:nvPr/>
        </p:nvSpPr>
        <p:spPr>
          <a:xfrm>
            <a:off x="8661934" y="2706064"/>
            <a:ext cx="210446" cy="302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5" name="object 70"/>
          <p:cNvSpPr/>
          <p:nvPr/>
        </p:nvSpPr>
        <p:spPr>
          <a:xfrm>
            <a:off x="8661934" y="2706064"/>
            <a:ext cx="210671" cy="30256"/>
          </a:xfrm>
          <a:custGeom>
            <a:avLst/>
            <a:gdLst/>
            <a:ahLst/>
            <a:cxnLst/>
            <a:rect l="l" t="t" r="r" b="b"/>
            <a:pathLst>
              <a:path w="238760" h="34289">
                <a:moveTo>
                  <a:pt x="0" y="34290"/>
                </a:moveTo>
                <a:lnTo>
                  <a:pt x="0" y="0"/>
                </a:lnTo>
                <a:lnTo>
                  <a:pt x="238506" y="0"/>
                </a:lnTo>
                <a:lnTo>
                  <a:pt x="238506" y="34289"/>
                </a:lnTo>
                <a:lnTo>
                  <a:pt x="0" y="3429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6" name="object 71"/>
          <p:cNvSpPr/>
          <p:nvPr/>
        </p:nvSpPr>
        <p:spPr>
          <a:xfrm>
            <a:off x="8599640" y="2565542"/>
            <a:ext cx="61632" cy="301438"/>
          </a:xfrm>
          <a:custGeom>
            <a:avLst/>
            <a:gdLst/>
            <a:ahLst/>
            <a:cxnLst/>
            <a:rect l="l" t="t" r="r" b="b"/>
            <a:pathLst>
              <a:path w="69850" h="341629">
                <a:moveTo>
                  <a:pt x="69837" y="341375"/>
                </a:moveTo>
                <a:lnTo>
                  <a:pt x="34278" y="319166"/>
                </a:lnTo>
                <a:lnTo>
                  <a:pt x="11260" y="266563"/>
                </a:lnTo>
                <a:lnTo>
                  <a:pt x="2860" y="221008"/>
                </a:lnTo>
                <a:lnTo>
                  <a:pt x="0" y="171545"/>
                </a:lnTo>
                <a:lnTo>
                  <a:pt x="642" y="146547"/>
                </a:lnTo>
                <a:lnTo>
                  <a:pt x="6066" y="98421"/>
                </a:lnTo>
                <a:lnTo>
                  <a:pt x="16994" y="55986"/>
                </a:lnTo>
                <a:lnTo>
                  <a:pt x="43680" y="11406"/>
                </a:lnTo>
                <a:lnTo>
                  <a:pt x="55314" y="3551"/>
                </a:lnTo>
                <a:lnTo>
                  <a:pt x="683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7" name="object 72"/>
          <p:cNvSpPr/>
          <p:nvPr/>
        </p:nvSpPr>
        <p:spPr>
          <a:xfrm>
            <a:off x="8345256" y="2690600"/>
            <a:ext cx="61856" cy="699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8" name="object 73"/>
          <p:cNvSpPr/>
          <p:nvPr/>
        </p:nvSpPr>
        <p:spPr>
          <a:xfrm>
            <a:off x="8344583" y="2690599"/>
            <a:ext cx="62753" cy="70597"/>
          </a:xfrm>
          <a:custGeom>
            <a:avLst/>
            <a:gdLst/>
            <a:ahLst/>
            <a:cxnLst/>
            <a:rect l="l" t="t" r="r" b="b"/>
            <a:pathLst>
              <a:path w="71120" h="80010">
                <a:moveTo>
                  <a:pt x="0" y="6096"/>
                </a:moveTo>
                <a:lnTo>
                  <a:pt x="9906" y="0"/>
                </a:lnTo>
                <a:lnTo>
                  <a:pt x="70865" y="0"/>
                </a:lnTo>
                <a:lnTo>
                  <a:pt x="70865" y="73913"/>
                </a:lnTo>
                <a:lnTo>
                  <a:pt x="66294" y="80010"/>
                </a:lnTo>
                <a:lnTo>
                  <a:pt x="66294" y="6096"/>
                </a:lnTo>
                <a:lnTo>
                  <a:pt x="0" y="60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79" name="object 74"/>
          <p:cNvSpPr/>
          <p:nvPr/>
        </p:nvSpPr>
        <p:spPr>
          <a:xfrm>
            <a:off x="8384924" y="2625382"/>
            <a:ext cx="219187" cy="537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0" name="object 75"/>
          <p:cNvSpPr/>
          <p:nvPr/>
        </p:nvSpPr>
        <p:spPr>
          <a:xfrm>
            <a:off x="8384924" y="2628071"/>
            <a:ext cx="219635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1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1" name="object 76"/>
          <p:cNvSpPr/>
          <p:nvPr/>
        </p:nvSpPr>
        <p:spPr>
          <a:xfrm>
            <a:off x="8415852" y="2610590"/>
            <a:ext cx="196999" cy="470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2" name="object 77"/>
          <p:cNvSpPr/>
          <p:nvPr/>
        </p:nvSpPr>
        <p:spPr>
          <a:xfrm>
            <a:off x="8415851" y="2612943"/>
            <a:ext cx="197224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265" y="0"/>
                </a:lnTo>
              </a:path>
            </a:pathLst>
          </a:custGeom>
          <a:ln w="6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3" name="object 78"/>
          <p:cNvSpPr/>
          <p:nvPr/>
        </p:nvSpPr>
        <p:spPr>
          <a:xfrm>
            <a:off x="8465606" y="2595126"/>
            <a:ext cx="151952" cy="53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4" name="object 79"/>
          <p:cNvSpPr/>
          <p:nvPr/>
        </p:nvSpPr>
        <p:spPr>
          <a:xfrm>
            <a:off x="8465606" y="2597815"/>
            <a:ext cx="15240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21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5" name="object 80"/>
          <p:cNvSpPr/>
          <p:nvPr/>
        </p:nvSpPr>
        <p:spPr>
          <a:xfrm>
            <a:off x="8420559" y="2831795"/>
            <a:ext cx="188259" cy="47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6" name="object 81"/>
          <p:cNvSpPr/>
          <p:nvPr/>
        </p:nvSpPr>
        <p:spPr>
          <a:xfrm>
            <a:off x="8420559" y="2834147"/>
            <a:ext cx="188259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6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7" name="object 82"/>
          <p:cNvSpPr/>
          <p:nvPr/>
        </p:nvSpPr>
        <p:spPr>
          <a:xfrm>
            <a:off x="10343488" y="393378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72720" h="345439">
                <a:moveTo>
                  <a:pt x="0" y="0"/>
                </a:moveTo>
                <a:lnTo>
                  <a:pt x="0" y="345186"/>
                </a:lnTo>
                <a:lnTo>
                  <a:pt x="172211" y="345186"/>
                </a:lnTo>
                <a:lnTo>
                  <a:pt x="172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8" name="object 83"/>
          <p:cNvSpPr/>
          <p:nvPr/>
        </p:nvSpPr>
        <p:spPr>
          <a:xfrm>
            <a:off x="10343488" y="393378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72720" h="345439">
                <a:moveTo>
                  <a:pt x="172211" y="345186"/>
                </a:moveTo>
                <a:lnTo>
                  <a:pt x="172211" y="0"/>
                </a:lnTo>
                <a:lnTo>
                  <a:pt x="0" y="0"/>
                </a:lnTo>
                <a:lnTo>
                  <a:pt x="0" y="345186"/>
                </a:lnTo>
                <a:lnTo>
                  <a:pt x="172211" y="345186"/>
                </a:lnTo>
                <a:close/>
              </a:path>
            </a:pathLst>
          </a:custGeom>
          <a:ln w="45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89" name="object 84"/>
          <p:cNvSpPr/>
          <p:nvPr/>
        </p:nvSpPr>
        <p:spPr>
          <a:xfrm>
            <a:off x="10410265" y="3964754"/>
            <a:ext cx="21291" cy="15688"/>
          </a:xfrm>
          <a:custGeom>
            <a:avLst/>
            <a:gdLst/>
            <a:ahLst/>
            <a:cxnLst/>
            <a:rect l="l" t="t" r="r" b="b"/>
            <a:pathLst>
              <a:path w="24129" h="17779">
                <a:moveTo>
                  <a:pt x="24141" y="17474"/>
                </a:moveTo>
                <a:lnTo>
                  <a:pt x="19834" y="4664"/>
                </a:lnTo>
                <a:lnTo>
                  <a:pt x="12266" y="0"/>
                </a:lnTo>
                <a:lnTo>
                  <a:pt x="4599" y="3416"/>
                </a:lnTo>
                <a:lnTo>
                  <a:pt x="0" y="14851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0" name="object 85"/>
          <p:cNvSpPr/>
          <p:nvPr/>
        </p:nvSpPr>
        <p:spPr>
          <a:xfrm>
            <a:off x="10410051" y="4041357"/>
            <a:ext cx="11206" cy="14568"/>
          </a:xfrm>
          <a:custGeom>
            <a:avLst/>
            <a:gdLst/>
            <a:ahLst/>
            <a:cxnLst/>
            <a:rect l="l" t="t" r="r" b="b"/>
            <a:pathLst>
              <a:path w="12700" h="16510">
                <a:moveTo>
                  <a:pt x="0" y="0"/>
                </a:moveTo>
                <a:lnTo>
                  <a:pt x="761" y="6857"/>
                </a:lnTo>
                <a:lnTo>
                  <a:pt x="3809" y="12191"/>
                </a:lnTo>
                <a:lnTo>
                  <a:pt x="6857" y="14477"/>
                </a:lnTo>
                <a:lnTo>
                  <a:pt x="12191" y="16001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1" name="object 86"/>
          <p:cNvSpPr/>
          <p:nvPr/>
        </p:nvSpPr>
        <p:spPr>
          <a:xfrm>
            <a:off x="10420808" y="4041357"/>
            <a:ext cx="11206" cy="14568"/>
          </a:xfrm>
          <a:custGeom>
            <a:avLst/>
            <a:gdLst/>
            <a:ahLst/>
            <a:cxnLst/>
            <a:rect l="l" t="t" r="r" b="b"/>
            <a:pathLst>
              <a:path w="12700" h="16510">
                <a:moveTo>
                  <a:pt x="0" y="16001"/>
                </a:moveTo>
                <a:lnTo>
                  <a:pt x="4572" y="14477"/>
                </a:lnTo>
                <a:lnTo>
                  <a:pt x="8382" y="12191"/>
                </a:lnTo>
                <a:lnTo>
                  <a:pt x="10668" y="6857"/>
                </a:lnTo>
                <a:lnTo>
                  <a:pt x="12192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2" name="object 87"/>
          <p:cNvSpPr/>
          <p:nvPr/>
        </p:nvSpPr>
        <p:spPr>
          <a:xfrm>
            <a:off x="10420808" y="4055477"/>
            <a:ext cx="0" cy="183216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207263"/>
                </a:moveTo>
                <a:lnTo>
                  <a:pt x="0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3" name="object 88"/>
          <p:cNvSpPr/>
          <p:nvPr/>
        </p:nvSpPr>
        <p:spPr>
          <a:xfrm>
            <a:off x="10389209" y="3933780"/>
            <a:ext cx="63313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627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4" name="object 89"/>
          <p:cNvSpPr/>
          <p:nvPr/>
        </p:nvSpPr>
        <p:spPr>
          <a:xfrm>
            <a:off x="10452409" y="4086404"/>
            <a:ext cx="43143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5" name="object 90"/>
          <p:cNvSpPr/>
          <p:nvPr/>
        </p:nvSpPr>
        <p:spPr>
          <a:xfrm>
            <a:off x="10452409" y="3933781"/>
            <a:ext cx="0" cy="152960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74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6" name="object 91"/>
          <p:cNvSpPr/>
          <p:nvPr/>
        </p:nvSpPr>
        <p:spPr>
          <a:xfrm>
            <a:off x="10410051" y="3980173"/>
            <a:ext cx="0" cy="61632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342"/>
                </a:moveTo>
                <a:lnTo>
                  <a:pt x="0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7" name="object 92"/>
          <p:cNvSpPr/>
          <p:nvPr/>
        </p:nvSpPr>
        <p:spPr>
          <a:xfrm>
            <a:off x="10431566" y="3980173"/>
            <a:ext cx="0" cy="61632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342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8" name="object 93"/>
          <p:cNvSpPr/>
          <p:nvPr/>
        </p:nvSpPr>
        <p:spPr>
          <a:xfrm>
            <a:off x="10346178" y="4086404"/>
            <a:ext cx="43143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768" y="0"/>
                </a:moveTo>
                <a:lnTo>
                  <a:pt x="0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99" name="object 94"/>
          <p:cNvSpPr/>
          <p:nvPr/>
        </p:nvSpPr>
        <p:spPr>
          <a:xfrm>
            <a:off x="10389208" y="3933781"/>
            <a:ext cx="0" cy="152960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974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0" name="object 95"/>
          <p:cNvSpPr/>
          <p:nvPr/>
        </p:nvSpPr>
        <p:spPr>
          <a:xfrm>
            <a:off x="10114888" y="4238356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90879" h="345439">
                <a:moveTo>
                  <a:pt x="690372" y="69341"/>
                </a:moveTo>
                <a:lnTo>
                  <a:pt x="677654" y="29469"/>
                </a:lnTo>
                <a:lnTo>
                  <a:pt x="645221" y="4388"/>
                </a:lnTo>
                <a:lnTo>
                  <a:pt x="621029" y="0"/>
                </a:lnTo>
                <a:lnTo>
                  <a:pt x="69342" y="0"/>
                </a:lnTo>
                <a:lnTo>
                  <a:pt x="29469" y="12717"/>
                </a:lnTo>
                <a:lnTo>
                  <a:pt x="4388" y="45150"/>
                </a:lnTo>
                <a:lnTo>
                  <a:pt x="0" y="276605"/>
                </a:lnTo>
                <a:lnTo>
                  <a:pt x="1535" y="291052"/>
                </a:lnTo>
                <a:lnTo>
                  <a:pt x="21983" y="326709"/>
                </a:lnTo>
                <a:lnTo>
                  <a:pt x="59409" y="344486"/>
                </a:lnTo>
                <a:lnTo>
                  <a:pt x="621029" y="345186"/>
                </a:lnTo>
                <a:lnTo>
                  <a:pt x="635511" y="343685"/>
                </a:lnTo>
                <a:lnTo>
                  <a:pt x="671538" y="323607"/>
                </a:lnTo>
                <a:lnTo>
                  <a:pt x="689655" y="286522"/>
                </a:lnTo>
                <a:lnTo>
                  <a:pt x="690372" y="69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1" name="object 96"/>
          <p:cNvSpPr/>
          <p:nvPr/>
        </p:nvSpPr>
        <p:spPr>
          <a:xfrm>
            <a:off x="10114888" y="4238356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90879" h="345439">
                <a:moveTo>
                  <a:pt x="621029" y="0"/>
                </a:moveTo>
                <a:lnTo>
                  <a:pt x="69342" y="0"/>
                </a:lnTo>
                <a:lnTo>
                  <a:pt x="54937" y="1519"/>
                </a:lnTo>
                <a:lnTo>
                  <a:pt x="19042" y="21761"/>
                </a:lnTo>
                <a:lnTo>
                  <a:pt x="798" y="58859"/>
                </a:lnTo>
                <a:lnTo>
                  <a:pt x="0" y="276605"/>
                </a:lnTo>
                <a:lnTo>
                  <a:pt x="1535" y="291052"/>
                </a:lnTo>
                <a:lnTo>
                  <a:pt x="21983" y="326709"/>
                </a:lnTo>
                <a:lnTo>
                  <a:pt x="59409" y="344486"/>
                </a:lnTo>
                <a:lnTo>
                  <a:pt x="621029" y="345186"/>
                </a:lnTo>
                <a:lnTo>
                  <a:pt x="635511" y="343685"/>
                </a:lnTo>
                <a:lnTo>
                  <a:pt x="671538" y="323607"/>
                </a:lnTo>
                <a:lnTo>
                  <a:pt x="689655" y="286522"/>
                </a:lnTo>
                <a:lnTo>
                  <a:pt x="690372" y="69341"/>
                </a:lnTo>
                <a:lnTo>
                  <a:pt x="688852" y="54937"/>
                </a:lnTo>
                <a:lnTo>
                  <a:pt x="668610" y="19042"/>
                </a:lnTo>
                <a:lnTo>
                  <a:pt x="631512" y="798"/>
                </a:lnTo>
                <a:lnTo>
                  <a:pt x="621029" y="0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2" name="object 97"/>
          <p:cNvSpPr/>
          <p:nvPr/>
        </p:nvSpPr>
        <p:spPr>
          <a:xfrm>
            <a:off x="9596504" y="4542933"/>
            <a:ext cx="823072" cy="152960"/>
          </a:xfrm>
          <a:custGeom>
            <a:avLst/>
            <a:gdLst/>
            <a:ahLst/>
            <a:cxnLst/>
            <a:rect l="l" t="t" r="r" b="b"/>
            <a:pathLst>
              <a:path w="932815" h="173354">
                <a:moveTo>
                  <a:pt x="932687" y="0"/>
                </a:moveTo>
                <a:lnTo>
                  <a:pt x="932687" y="172974"/>
                </a:lnTo>
                <a:lnTo>
                  <a:pt x="415289" y="172974"/>
                </a:lnTo>
                <a:lnTo>
                  <a:pt x="415289" y="80010"/>
                </a:lnTo>
                <a:lnTo>
                  <a:pt x="0" y="8001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3" name="object 98"/>
          <p:cNvSpPr/>
          <p:nvPr/>
        </p:nvSpPr>
        <p:spPr>
          <a:xfrm>
            <a:off x="8752700" y="2607228"/>
            <a:ext cx="1279712" cy="1446679"/>
          </a:xfrm>
          <a:custGeom>
            <a:avLst/>
            <a:gdLst/>
            <a:ahLst/>
            <a:cxnLst/>
            <a:rect l="l" t="t" r="r" b="b"/>
            <a:pathLst>
              <a:path w="1450340" h="1639570">
                <a:moveTo>
                  <a:pt x="1450086" y="1639062"/>
                </a:moveTo>
                <a:lnTo>
                  <a:pt x="1450086" y="273558"/>
                </a:lnTo>
                <a:lnTo>
                  <a:pt x="1208532" y="273558"/>
                </a:lnTo>
                <a:lnTo>
                  <a:pt x="1208532" y="0"/>
                </a:lnTo>
                <a:lnTo>
                  <a:pt x="241553" y="0"/>
                </a:lnTo>
                <a:lnTo>
                  <a:pt x="241553" y="273558"/>
                </a:lnTo>
                <a:lnTo>
                  <a:pt x="0" y="273558"/>
                </a:lnTo>
                <a:lnTo>
                  <a:pt x="0" y="1639062"/>
                </a:lnTo>
                <a:lnTo>
                  <a:pt x="701039" y="1639062"/>
                </a:lnTo>
                <a:lnTo>
                  <a:pt x="701039" y="137160"/>
                </a:lnTo>
                <a:lnTo>
                  <a:pt x="703746" y="121265"/>
                </a:lnTo>
                <a:lnTo>
                  <a:pt x="711026" y="109339"/>
                </a:lnTo>
                <a:lnTo>
                  <a:pt x="721623" y="103268"/>
                </a:lnTo>
                <a:lnTo>
                  <a:pt x="734476" y="106445"/>
                </a:lnTo>
                <a:lnTo>
                  <a:pt x="743908" y="115569"/>
                </a:lnTo>
                <a:lnTo>
                  <a:pt x="749081" y="129014"/>
                </a:lnTo>
                <a:lnTo>
                  <a:pt x="749081" y="1639062"/>
                </a:lnTo>
                <a:lnTo>
                  <a:pt x="1450086" y="1639062"/>
                </a:lnTo>
                <a:close/>
              </a:path>
              <a:path w="1450340" h="1639570">
                <a:moveTo>
                  <a:pt x="749081" y="1639062"/>
                </a:moveTo>
                <a:lnTo>
                  <a:pt x="749081" y="129014"/>
                </a:lnTo>
                <a:lnTo>
                  <a:pt x="747354" y="147353"/>
                </a:lnTo>
                <a:lnTo>
                  <a:pt x="741792" y="160685"/>
                </a:lnTo>
                <a:lnTo>
                  <a:pt x="733530" y="168577"/>
                </a:lnTo>
                <a:lnTo>
                  <a:pt x="718601" y="166896"/>
                </a:lnTo>
                <a:lnTo>
                  <a:pt x="708261" y="159562"/>
                </a:lnTo>
                <a:lnTo>
                  <a:pt x="702455" y="148144"/>
                </a:lnTo>
                <a:lnTo>
                  <a:pt x="701039" y="137160"/>
                </a:lnTo>
                <a:lnTo>
                  <a:pt x="701039" y="1639062"/>
                </a:lnTo>
                <a:lnTo>
                  <a:pt x="749081" y="1639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4" name="object 99"/>
          <p:cNvSpPr/>
          <p:nvPr/>
        </p:nvSpPr>
        <p:spPr>
          <a:xfrm>
            <a:off x="9371266" y="2698348"/>
            <a:ext cx="42582" cy="57710"/>
          </a:xfrm>
          <a:custGeom>
            <a:avLst/>
            <a:gdLst/>
            <a:ahLst/>
            <a:cxnLst/>
            <a:rect l="l" t="t" r="r" b="b"/>
            <a:pathLst>
              <a:path w="48259" h="65404">
                <a:moveTo>
                  <a:pt x="0" y="33891"/>
                </a:moveTo>
                <a:lnTo>
                  <a:pt x="2706" y="17997"/>
                </a:lnTo>
                <a:lnTo>
                  <a:pt x="9986" y="6071"/>
                </a:lnTo>
                <a:lnTo>
                  <a:pt x="20583" y="0"/>
                </a:lnTo>
                <a:lnTo>
                  <a:pt x="33436" y="3176"/>
                </a:lnTo>
                <a:lnTo>
                  <a:pt x="42868" y="12301"/>
                </a:lnTo>
                <a:lnTo>
                  <a:pt x="48041" y="25745"/>
                </a:lnTo>
                <a:lnTo>
                  <a:pt x="46314" y="44085"/>
                </a:lnTo>
                <a:lnTo>
                  <a:pt x="40752" y="57416"/>
                </a:lnTo>
                <a:lnTo>
                  <a:pt x="32490" y="65309"/>
                </a:lnTo>
                <a:lnTo>
                  <a:pt x="17561" y="63627"/>
                </a:lnTo>
                <a:lnTo>
                  <a:pt x="7221" y="56294"/>
                </a:lnTo>
                <a:lnTo>
                  <a:pt x="1415" y="44875"/>
                </a:lnTo>
                <a:lnTo>
                  <a:pt x="0" y="33891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5" name="object 100"/>
          <p:cNvSpPr/>
          <p:nvPr/>
        </p:nvSpPr>
        <p:spPr>
          <a:xfrm>
            <a:off x="8752700" y="2607228"/>
            <a:ext cx="1279712" cy="1446679"/>
          </a:xfrm>
          <a:custGeom>
            <a:avLst/>
            <a:gdLst/>
            <a:ahLst/>
            <a:cxnLst/>
            <a:rect l="l" t="t" r="r" b="b"/>
            <a:pathLst>
              <a:path w="1450340" h="1639570">
                <a:moveTo>
                  <a:pt x="1208532" y="273558"/>
                </a:moveTo>
                <a:lnTo>
                  <a:pt x="1208532" y="0"/>
                </a:lnTo>
                <a:lnTo>
                  <a:pt x="241553" y="0"/>
                </a:lnTo>
                <a:lnTo>
                  <a:pt x="241553" y="273558"/>
                </a:lnTo>
                <a:lnTo>
                  <a:pt x="0" y="273558"/>
                </a:lnTo>
                <a:lnTo>
                  <a:pt x="0" y="1639062"/>
                </a:lnTo>
                <a:lnTo>
                  <a:pt x="1450086" y="1639062"/>
                </a:lnTo>
                <a:lnTo>
                  <a:pt x="1450086" y="273558"/>
                </a:lnTo>
                <a:lnTo>
                  <a:pt x="1208532" y="273558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6" name="object 101"/>
          <p:cNvSpPr/>
          <p:nvPr/>
        </p:nvSpPr>
        <p:spPr>
          <a:xfrm>
            <a:off x="9019652" y="2667891"/>
            <a:ext cx="53228" cy="120463"/>
          </a:xfrm>
          <a:custGeom>
            <a:avLst/>
            <a:gdLst/>
            <a:ahLst/>
            <a:cxnLst/>
            <a:rect l="l" t="t" r="r" b="b"/>
            <a:pathLst>
              <a:path w="60325" h="136525">
                <a:moveTo>
                  <a:pt x="60167" y="136227"/>
                </a:moveTo>
                <a:lnTo>
                  <a:pt x="23007" y="121837"/>
                </a:lnTo>
                <a:lnTo>
                  <a:pt x="1929" y="85676"/>
                </a:lnTo>
                <a:lnTo>
                  <a:pt x="0" y="70601"/>
                </a:lnTo>
                <a:lnTo>
                  <a:pt x="1432" y="54685"/>
                </a:lnTo>
                <a:lnTo>
                  <a:pt x="20644" y="16697"/>
                </a:lnTo>
                <a:lnTo>
                  <a:pt x="42841" y="2672"/>
                </a:lnTo>
                <a:lnTo>
                  <a:pt x="55844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7" name="object 102"/>
          <p:cNvSpPr/>
          <p:nvPr/>
        </p:nvSpPr>
        <p:spPr>
          <a:xfrm>
            <a:off x="9072741" y="2743043"/>
            <a:ext cx="298637" cy="45384"/>
          </a:xfrm>
          <a:custGeom>
            <a:avLst/>
            <a:gdLst/>
            <a:ahLst/>
            <a:cxnLst/>
            <a:rect l="l" t="t" r="r" b="b"/>
            <a:pathLst>
              <a:path w="338454" h="51435">
                <a:moveTo>
                  <a:pt x="0" y="51053"/>
                </a:moveTo>
                <a:lnTo>
                  <a:pt x="338327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8" name="object 103"/>
          <p:cNvSpPr/>
          <p:nvPr/>
        </p:nvSpPr>
        <p:spPr>
          <a:xfrm>
            <a:off x="9072741" y="2667740"/>
            <a:ext cx="298637" cy="45384"/>
          </a:xfrm>
          <a:custGeom>
            <a:avLst/>
            <a:gdLst/>
            <a:ahLst/>
            <a:cxnLst/>
            <a:rect l="l" t="t" r="r" b="b"/>
            <a:pathLst>
              <a:path w="338454" h="51435">
                <a:moveTo>
                  <a:pt x="0" y="0"/>
                </a:moveTo>
                <a:lnTo>
                  <a:pt x="338327" y="51054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09" name="object 104"/>
          <p:cNvSpPr/>
          <p:nvPr/>
        </p:nvSpPr>
        <p:spPr>
          <a:xfrm>
            <a:off x="9712821" y="2667740"/>
            <a:ext cx="53228" cy="120463"/>
          </a:xfrm>
          <a:custGeom>
            <a:avLst/>
            <a:gdLst/>
            <a:ahLst/>
            <a:cxnLst/>
            <a:rect l="l" t="t" r="r" b="b"/>
            <a:pathLst>
              <a:path w="60325" h="136525">
                <a:moveTo>
                  <a:pt x="0" y="0"/>
                </a:moveTo>
                <a:lnTo>
                  <a:pt x="36643" y="14276"/>
                </a:lnTo>
                <a:lnTo>
                  <a:pt x="58057" y="50450"/>
                </a:lnTo>
                <a:lnTo>
                  <a:pt x="60143" y="65648"/>
                </a:lnTo>
                <a:lnTo>
                  <a:pt x="58682" y="81557"/>
                </a:lnTo>
                <a:lnTo>
                  <a:pt x="39210" y="119532"/>
                </a:lnTo>
                <a:lnTo>
                  <a:pt x="17047" y="133555"/>
                </a:lnTo>
                <a:lnTo>
                  <a:pt x="4229" y="136227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0" name="object 105"/>
          <p:cNvSpPr/>
          <p:nvPr/>
        </p:nvSpPr>
        <p:spPr>
          <a:xfrm>
            <a:off x="9414297" y="2743043"/>
            <a:ext cx="298637" cy="45384"/>
          </a:xfrm>
          <a:custGeom>
            <a:avLst/>
            <a:gdLst/>
            <a:ahLst/>
            <a:cxnLst/>
            <a:rect l="l" t="t" r="r" b="b"/>
            <a:pathLst>
              <a:path w="338454" h="51435">
                <a:moveTo>
                  <a:pt x="0" y="0"/>
                </a:moveTo>
                <a:lnTo>
                  <a:pt x="338327" y="51053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1" name="object 106"/>
          <p:cNvSpPr/>
          <p:nvPr/>
        </p:nvSpPr>
        <p:spPr>
          <a:xfrm>
            <a:off x="9414297" y="2667740"/>
            <a:ext cx="298637" cy="45384"/>
          </a:xfrm>
          <a:custGeom>
            <a:avLst/>
            <a:gdLst/>
            <a:ahLst/>
            <a:cxnLst/>
            <a:rect l="l" t="t" r="r" b="b"/>
            <a:pathLst>
              <a:path w="338454" h="51435">
                <a:moveTo>
                  <a:pt x="0" y="51054"/>
                </a:moveTo>
                <a:lnTo>
                  <a:pt x="338327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2" name="object 107"/>
          <p:cNvSpPr/>
          <p:nvPr/>
        </p:nvSpPr>
        <p:spPr>
          <a:xfrm>
            <a:off x="8752700" y="3511141"/>
            <a:ext cx="1279712" cy="123265"/>
          </a:xfrm>
          <a:custGeom>
            <a:avLst/>
            <a:gdLst/>
            <a:ahLst/>
            <a:cxnLst/>
            <a:rect l="l" t="t" r="r" b="b"/>
            <a:pathLst>
              <a:path w="1450340" h="139700">
                <a:moveTo>
                  <a:pt x="0" y="70559"/>
                </a:moveTo>
                <a:lnTo>
                  <a:pt x="19610" y="108111"/>
                </a:lnTo>
                <a:lnTo>
                  <a:pt x="55466" y="128272"/>
                </a:lnTo>
                <a:lnTo>
                  <a:pt x="103826" y="138450"/>
                </a:lnTo>
                <a:lnTo>
                  <a:pt x="123878" y="137999"/>
                </a:lnTo>
                <a:lnTo>
                  <a:pt x="175997" y="129820"/>
                </a:lnTo>
                <a:lnTo>
                  <a:pt x="214329" y="113064"/>
                </a:lnTo>
                <a:lnTo>
                  <a:pt x="240145" y="81063"/>
                </a:lnTo>
                <a:lnTo>
                  <a:pt x="241532" y="71865"/>
                </a:lnTo>
                <a:lnTo>
                  <a:pt x="244544" y="59644"/>
                </a:lnTo>
                <a:lnTo>
                  <a:pt x="272650" y="20699"/>
                </a:lnTo>
                <a:lnTo>
                  <a:pt x="319682" y="1326"/>
                </a:lnTo>
                <a:lnTo>
                  <a:pt x="333340" y="114"/>
                </a:lnTo>
                <a:lnTo>
                  <a:pt x="347476" y="509"/>
                </a:lnTo>
                <a:lnTo>
                  <a:pt x="361950" y="2585"/>
                </a:lnTo>
                <a:lnTo>
                  <a:pt x="376639" y="451"/>
                </a:lnTo>
                <a:lnTo>
                  <a:pt x="417989" y="3819"/>
                </a:lnTo>
                <a:lnTo>
                  <a:pt x="461579" y="28085"/>
                </a:lnTo>
                <a:lnTo>
                  <a:pt x="483809" y="70205"/>
                </a:lnTo>
                <a:lnTo>
                  <a:pt x="485151" y="80544"/>
                </a:lnTo>
                <a:lnTo>
                  <a:pt x="489016" y="90379"/>
                </a:lnTo>
                <a:lnTo>
                  <a:pt x="525855" y="122607"/>
                </a:lnTo>
                <a:lnTo>
                  <a:pt x="570544" y="136416"/>
                </a:lnTo>
                <a:lnTo>
                  <a:pt x="587665" y="138493"/>
                </a:lnTo>
                <a:lnTo>
                  <a:pt x="607723" y="138032"/>
                </a:lnTo>
                <a:lnTo>
                  <a:pt x="659855" y="129834"/>
                </a:lnTo>
                <a:lnTo>
                  <a:pt x="698193" y="113070"/>
                </a:lnTo>
                <a:lnTo>
                  <a:pt x="724013" y="81069"/>
                </a:lnTo>
                <a:lnTo>
                  <a:pt x="726733" y="61488"/>
                </a:lnTo>
                <a:lnTo>
                  <a:pt x="730587" y="51617"/>
                </a:lnTo>
                <a:lnTo>
                  <a:pt x="767377" y="19308"/>
                </a:lnTo>
                <a:lnTo>
                  <a:pt x="812030" y="5476"/>
                </a:lnTo>
                <a:lnTo>
                  <a:pt x="829138" y="3393"/>
                </a:lnTo>
                <a:lnTo>
                  <a:pt x="849248" y="3854"/>
                </a:lnTo>
                <a:lnTo>
                  <a:pt x="901489" y="12049"/>
                </a:lnTo>
                <a:lnTo>
                  <a:pt x="939865" y="28746"/>
                </a:lnTo>
                <a:lnTo>
                  <a:pt x="965614" y="60413"/>
                </a:lnTo>
                <a:lnTo>
                  <a:pt x="968275" y="79915"/>
                </a:lnTo>
                <a:lnTo>
                  <a:pt x="972082" y="89837"/>
                </a:lnTo>
                <a:lnTo>
                  <a:pt x="1008545" y="122269"/>
                </a:lnTo>
                <a:lnTo>
                  <a:pt x="1053008" y="136233"/>
                </a:lnTo>
                <a:lnTo>
                  <a:pt x="1088024" y="139139"/>
                </a:lnTo>
                <a:lnTo>
                  <a:pt x="1105929" y="138389"/>
                </a:lnTo>
                <a:lnTo>
                  <a:pt x="1154002" y="127989"/>
                </a:lnTo>
                <a:lnTo>
                  <a:pt x="1189563" y="107575"/>
                </a:lnTo>
                <a:lnTo>
                  <a:pt x="1208903" y="68058"/>
                </a:lnTo>
                <a:lnTo>
                  <a:pt x="1212685" y="56935"/>
                </a:lnTo>
                <a:lnTo>
                  <a:pt x="1247444" y="21710"/>
                </a:lnTo>
                <a:lnTo>
                  <a:pt x="1289574" y="6633"/>
                </a:lnTo>
                <a:lnTo>
                  <a:pt x="1322869" y="2847"/>
                </a:lnTo>
                <a:lnTo>
                  <a:pt x="1341719" y="3514"/>
                </a:lnTo>
                <a:lnTo>
                  <a:pt x="1391522" y="13083"/>
                </a:lnTo>
                <a:lnTo>
                  <a:pt x="1428188" y="31961"/>
                </a:lnTo>
                <a:lnTo>
                  <a:pt x="1447833" y="57522"/>
                </a:lnTo>
                <a:lnTo>
                  <a:pt x="1449928" y="67073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3" name="object 108"/>
          <p:cNvSpPr/>
          <p:nvPr/>
        </p:nvSpPr>
        <p:spPr>
          <a:xfrm>
            <a:off x="8752700" y="3872538"/>
            <a:ext cx="1279712" cy="123265"/>
          </a:xfrm>
          <a:custGeom>
            <a:avLst/>
            <a:gdLst/>
            <a:ahLst/>
            <a:cxnLst/>
            <a:rect l="l" t="t" r="r" b="b"/>
            <a:pathLst>
              <a:path w="1450340" h="139700">
                <a:moveTo>
                  <a:pt x="0" y="70931"/>
                </a:moveTo>
                <a:lnTo>
                  <a:pt x="19610" y="108483"/>
                </a:lnTo>
                <a:lnTo>
                  <a:pt x="55466" y="128644"/>
                </a:lnTo>
                <a:lnTo>
                  <a:pt x="103826" y="138821"/>
                </a:lnTo>
                <a:lnTo>
                  <a:pt x="123878" y="138370"/>
                </a:lnTo>
                <a:lnTo>
                  <a:pt x="175997" y="130192"/>
                </a:lnTo>
                <a:lnTo>
                  <a:pt x="214329" y="113435"/>
                </a:lnTo>
                <a:lnTo>
                  <a:pt x="240145" y="81435"/>
                </a:lnTo>
                <a:lnTo>
                  <a:pt x="241532" y="72237"/>
                </a:lnTo>
                <a:lnTo>
                  <a:pt x="244556" y="59980"/>
                </a:lnTo>
                <a:lnTo>
                  <a:pt x="272799" y="20902"/>
                </a:lnTo>
                <a:lnTo>
                  <a:pt x="320049" y="1323"/>
                </a:lnTo>
                <a:lnTo>
                  <a:pt x="333764" y="35"/>
                </a:lnTo>
                <a:lnTo>
                  <a:pt x="347956" y="337"/>
                </a:lnTo>
                <a:lnTo>
                  <a:pt x="362483" y="2306"/>
                </a:lnTo>
                <a:lnTo>
                  <a:pt x="377128" y="315"/>
                </a:lnTo>
                <a:lnTo>
                  <a:pt x="418422" y="4073"/>
                </a:lnTo>
                <a:lnTo>
                  <a:pt x="452745" y="20746"/>
                </a:lnTo>
                <a:lnTo>
                  <a:pt x="480973" y="59337"/>
                </a:lnTo>
                <a:lnTo>
                  <a:pt x="482844" y="71774"/>
                </a:lnTo>
                <a:lnTo>
                  <a:pt x="486855" y="83308"/>
                </a:lnTo>
                <a:lnTo>
                  <a:pt x="521288" y="119539"/>
                </a:lnTo>
                <a:lnTo>
                  <a:pt x="562201" y="135096"/>
                </a:lnTo>
                <a:lnTo>
                  <a:pt x="594399" y="139283"/>
                </a:lnTo>
                <a:lnTo>
                  <a:pt x="613679" y="138677"/>
                </a:lnTo>
                <a:lnTo>
                  <a:pt x="664280" y="129596"/>
                </a:lnTo>
                <a:lnTo>
                  <a:pt x="701537" y="111455"/>
                </a:lnTo>
                <a:lnTo>
                  <a:pt x="724919" y="77260"/>
                </a:lnTo>
                <a:lnTo>
                  <a:pt x="726307" y="65873"/>
                </a:lnTo>
                <a:lnTo>
                  <a:pt x="730082" y="55160"/>
                </a:lnTo>
                <a:lnTo>
                  <a:pt x="765517" y="20667"/>
                </a:lnTo>
                <a:lnTo>
                  <a:pt x="808493" y="5822"/>
                </a:lnTo>
                <a:lnTo>
                  <a:pt x="842299" y="2380"/>
                </a:lnTo>
                <a:lnTo>
                  <a:pt x="860774" y="3101"/>
                </a:lnTo>
                <a:lnTo>
                  <a:pt x="909870" y="13158"/>
                </a:lnTo>
                <a:lnTo>
                  <a:pt x="946105" y="32798"/>
                </a:lnTo>
                <a:lnTo>
                  <a:pt x="966923" y="68883"/>
                </a:lnTo>
                <a:lnTo>
                  <a:pt x="968236" y="79533"/>
                </a:lnTo>
                <a:lnTo>
                  <a:pt x="972024" y="89616"/>
                </a:lnTo>
                <a:lnTo>
                  <a:pt x="1008264" y="122412"/>
                </a:lnTo>
                <a:lnTo>
                  <a:pt x="1052465" y="136505"/>
                </a:lnTo>
                <a:lnTo>
                  <a:pt x="1087293" y="139509"/>
                </a:lnTo>
                <a:lnTo>
                  <a:pt x="1105301" y="138767"/>
                </a:lnTo>
                <a:lnTo>
                  <a:pt x="1153554" y="128457"/>
                </a:lnTo>
                <a:lnTo>
                  <a:pt x="1189234" y="108207"/>
                </a:lnTo>
                <a:lnTo>
                  <a:pt x="1208803" y="68822"/>
                </a:lnTo>
                <a:lnTo>
                  <a:pt x="1212571" y="57614"/>
                </a:lnTo>
                <a:lnTo>
                  <a:pt x="1247058" y="21933"/>
                </a:lnTo>
                <a:lnTo>
                  <a:pt x="1288840" y="6487"/>
                </a:lnTo>
                <a:lnTo>
                  <a:pt x="1321879" y="2493"/>
                </a:lnTo>
                <a:lnTo>
                  <a:pt x="1340808" y="3157"/>
                </a:lnTo>
                <a:lnTo>
                  <a:pt x="1390746" y="12750"/>
                </a:lnTo>
                <a:lnTo>
                  <a:pt x="1427549" y="31626"/>
                </a:lnTo>
                <a:lnTo>
                  <a:pt x="1447540" y="57059"/>
                </a:lnTo>
                <a:lnTo>
                  <a:pt x="1449833" y="66522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4" name="object 109"/>
          <p:cNvSpPr/>
          <p:nvPr/>
        </p:nvSpPr>
        <p:spPr>
          <a:xfrm>
            <a:off x="8752700" y="3692004"/>
            <a:ext cx="1279712" cy="123265"/>
          </a:xfrm>
          <a:custGeom>
            <a:avLst/>
            <a:gdLst/>
            <a:ahLst/>
            <a:cxnLst/>
            <a:rect l="l" t="t" r="r" b="b"/>
            <a:pathLst>
              <a:path w="1450340" h="139700">
                <a:moveTo>
                  <a:pt x="0" y="70559"/>
                </a:moveTo>
                <a:lnTo>
                  <a:pt x="19610" y="108111"/>
                </a:lnTo>
                <a:lnTo>
                  <a:pt x="55466" y="128272"/>
                </a:lnTo>
                <a:lnTo>
                  <a:pt x="103826" y="138450"/>
                </a:lnTo>
                <a:lnTo>
                  <a:pt x="123878" y="137999"/>
                </a:lnTo>
                <a:lnTo>
                  <a:pt x="175997" y="129820"/>
                </a:lnTo>
                <a:lnTo>
                  <a:pt x="214329" y="113064"/>
                </a:lnTo>
                <a:lnTo>
                  <a:pt x="240145" y="81063"/>
                </a:lnTo>
                <a:lnTo>
                  <a:pt x="241532" y="71865"/>
                </a:lnTo>
                <a:lnTo>
                  <a:pt x="244544" y="59644"/>
                </a:lnTo>
                <a:lnTo>
                  <a:pt x="272650" y="20699"/>
                </a:lnTo>
                <a:lnTo>
                  <a:pt x="319682" y="1326"/>
                </a:lnTo>
                <a:lnTo>
                  <a:pt x="333340" y="114"/>
                </a:lnTo>
                <a:lnTo>
                  <a:pt x="347476" y="509"/>
                </a:lnTo>
                <a:lnTo>
                  <a:pt x="361950" y="2585"/>
                </a:lnTo>
                <a:lnTo>
                  <a:pt x="376639" y="451"/>
                </a:lnTo>
                <a:lnTo>
                  <a:pt x="417989" y="3819"/>
                </a:lnTo>
                <a:lnTo>
                  <a:pt x="461579" y="28085"/>
                </a:lnTo>
                <a:lnTo>
                  <a:pt x="483809" y="70205"/>
                </a:lnTo>
                <a:lnTo>
                  <a:pt x="485151" y="80544"/>
                </a:lnTo>
                <a:lnTo>
                  <a:pt x="489016" y="90379"/>
                </a:lnTo>
                <a:lnTo>
                  <a:pt x="525855" y="122607"/>
                </a:lnTo>
                <a:lnTo>
                  <a:pt x="570544" y="136416"/>
                </a:lnTo>
                <a:lnTo>
                  <a:pt x="587665" y="138493"/>
                </a:lnTo>
                <a:lnTo>
                  <a:pt x="607723" y="138032"/>
                </a:lnTo>
                <a:lnTo>
                  <a:pt x="659855" y="129834"/>
                </a:lnTo>
                <a:lnTo>
                  <a:pt x="698193" y="113070"/>
                </a:lnTo>
                <a:lnTo>
                  <a:pt x="724013" y="81069"/>
                </a:lnTo>
                <a:lnTo>
                  <a:pt x="726733" y="61488"/>
                </a:lnTo>
                <a:lnTo>
                  <a:pt x="730587" y="51617"/>
                </a:lnTo>
                <a:lnTo>
                  <a:pt x="767377" y="19308"/>
                </a:lnTo>
                <a:lnTo>
                  <a:pt x="812030" y="5476"/>
                </a:lnTo>
                <a:lnTo>
                  <a:pt x="829138" y="3393"/>
                </a:lnTo>
                <a:lnTo>
                  <a:pt x="849248" y="3854"/>
                </a:lnTo>
                <a:lnTo>
                  <a:pt x="901489" y="12049"/>
                </a:lnTo>
                <a:lnTo>
                  <a:pt x="939865" y="28746"/>
                </a:lnTo>
                <a:lnTo>
                  <a:pt x="965614" y="60413"/>
                </a:lnTo>
                <a:lnTo>
                  <a:pt x="968275" y="79915"/>
                </a:lnTo>
                <a:lnTo>
                  <a:pt x="972082" y="89837"/>
                </a:lnTo>
                <a:lnTo>
                  <a:pt x="1008545" y="122269"/>
                </a:lnTo>
                <a:lnTo>
                  <a:pt x="1053008" y="136233"/>
                </a:lnTo>
                <a:lnTo>
                  <a:pt x="1088024" y="139139"/>
                </a:lnTo>
                <a:lnTo>
                  <a:pt x="1105929" y="138389"/>
                </a:lnTo>
                <a:lnTo>
                  <a:pt x="1154002" y="127989"/>
                </a:lnTo>
                <a:lnTo>
                  <a:pt x="1189563" y="107575"/>
                </a:lnTo>
                <a:lnTo>
                  <a:pt x="1208903" y="68058"/>
                </a:lnTo>
                <a:lnTo>
                  <a:pt x="1212685" y="56935"/>
                </a:lnTo>
                <a:lnTo>
                  <a:pt x="1247444" y="21710"/>
                </a:lnTo>
                <a:lnTo>
                  <a:pt x="1289574" y="6633"/>
                </a:lnTo>
                <a:lnTo>
                  <a:pt x="1322869" y="2847"/>
                </a:lnTo>
                <a:lnTo>
                  <a:pt x="1341719" y="3514"/>
                </a:lnTo>
                <a:lnTo>
                  <a:pt x="1391522" y="13083"/>
                </a:lnTo>
                <a:lnTo>
                  <a:pt x="1428188" y="31961"/>
                </a:lnTo>
                <a:lnTo>
                  <a:pt x="1447833" y="57522"/>
                </a:lnTo>
                <a:lnTo>
                  <a:pt x="1449928" y="67073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5" name="object 110"/>
          <p:cNvSpPr txBox="1"/>
          <p:nvPr/>
        </p:nvSpPr>
        <p:spPr>
          <a:xfrm>
            <a:off x="9153647" y="4303211"/>
            <a:ext cx="2245659" cy="993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7432" indent="304816"/>
            <a:r>
              <a:rPr sz="1059" dirty="0">
                <a:solidFill>
                  <a:prstClr val="black"/>
                </a:solidFill>
                <a:latin typeface="Arial"/>
                <a:cs typeface="Arial"/>
              </a:rPr>
              <a:t>T1-Temp</a:t>
            </a:r>
            <a:endParaRPr sz="1059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30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362">
              <a:lnSpc>
                <a:spcPts val="882"/>
              </a:lnSpc>
            </a:pPr>
            <a:endParaRPr sz="30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4"/>
              </a:spcBef>
            </a:pPr>
            <a:endParaRPr sz="22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257">
              <a:lnSpc>
                <a:spcPts val="88"/>
              </a:lnSpc>
            </a:pPr>
            <a:r>
              <a:rPr sz="100" spc="207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endParaRPr sz="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7"/>
              </a:spcBef>
            </a:pPr>
            <a:endParaRPr sz="35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810">
              <a:lnSpc>
                <a:spcPts val="265"/>
              </a:lnSpc>
            </a:pPr>
            <a:endParaRPr sz="35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77432">
              <a:spcBef>
                <a:spcPts val="238"/>
              </a:spcBef>
            </a:pPr>
            <a:r>
              <a:rPr sz="1059" dirty="0">
                <a:solidFill>
                  <a:prstClr val="black"/>
                </a:solidFill>
                <a:latin typeface="Arial"/>
                <a:cs typeface="Arial"/>
              </a:rPr>
              <a:t>Proportional (PID) Control</a:t>
            </a:r>
            <a:endParaRPr sz="1059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88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206"/>
            <a:r>
              <a:rPr sz="1324" dirty="0">
                <a:solidFill>
                  <a:prstClr val="black"/>
                </a:solidFill>
                <a:latin typeface="Arial"/>
                <a:cs typeface="Arial"/>
              </a:rPr>
              <a:t>VFD</a:t>
            </a:r>
            <a:endParaRPr sz="13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6" name="object 111"/>
          <p:cNvSpPr/>
          <p:nvPr/>
        </p:nvSpPr>
        <p:spPr>
          <a:xfrm>
            <a:off x="8286089" y="2427038"/>
            <a:ext cx="424926" cy="699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7" name="object 112"/>
          <p:cNvSpPr/>
          <p:nvPr/>
        </p:nvSpPr>
        <p:spPr>
          <a:xfrm>
            <a:off x="8286089" y="2427038"/>
            <a:ext cx="425263" cy="70037"/>
          </a:xfrm>
          <a:custGeom>
            <a:avLst/>
            <a:gdLst/>
            <a:ahLst/>
            <a:cxnLst/>
            <a:rect l="l" t="t" r="r" b="b"/>
            <a:pathLst>
              <a:path w="481964" h="79375">
                <a:moveTo>
                  <a:pt x="0" y="45719"/>
                </a:moveTo>
                <a:lnTo>
                  <a:pt x="81533" y="6095"/>
                </a:lnTo>
                <a:lnTo>
                  <a:pt x="481583" y="0"/>
                </a:lnTo>
                <a:lnTo>
                  <a:pt x="481583" y="34289"/>
                </a:lnTo>
                <a:lnTo>
                  <a:pt x="390143" y="79247"/>
                </a:lnTo>
                <a:lnTo>
                  <a:pt x="0" y="79247"/>
                </a:lnTo>
                <a:lnTo>
                  <a:pt x="0" y="457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8" name="object 113"/>
          <p:cNvSpPr/>
          <p:nvPr/>
        </p:nvSpPr>
        <p:spPr>
          <a:xfrm>
            <a:off x="8286089" y="2427038"/>
            <a:ext cx="425263" cy="40341"/>
          </a:xfrm>
          <a:custGeom>
            <a:avLst/>
            <a:gdLst/>
            <a:ahLst/>
            <a:cxnLst/>
            <a:rect l="l" t="t" r="r" b="b"/>
            <a:pathLst>
              <a:path w="481964" h="45720">
                <a:moveTo>
                  <a:pt x="0" y="45719"/>
                </a:moveTo>
                <a:lnTo>
                  <a:pt x="390143" y="45719"/>
                </a:lnTo>
                <a:lnTo>
                  <a:pt x="4815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19" name="object 114"/>
          <p:cNvSpPr/>
          <p:nvPr/>
        </p:nvSpPr>
        <p:spPr>
          <a:xfrm>
            <a:off x="8630333" y="2467379"/>
            <a:ext cx="0" cy="3025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0" name="object 115"/>
          <p:cNvSpPr/>
          <p:nvPr/>
        </p:nvSpPr>
        <p:spPr>
          <a:xfrm>
            <a:off x="8276089" y="2150701"/>
            <a:ext cx="430788" cy="3012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1" name="object 116"/>
          <p:cNvSpPr/>
          <p:nvPr/>
        </p:nvSpPr>
        <p:spPr>
          <a:xfrm>
            <a:off x="8276774" y="2150701"/>
            <a:ext cx="429746" cy="301438"/>
          </a:xfrm>
          <a:custGeom>
            <a:avLst/>
            <a:gdLst/>
            <a:ahLst/>
            <a:cxnLst/>
            <a:rect l="l" t="t" r="r" b="b"/>
            <a:pathLst>
              <a:path w="487045" h="341629">
                <a:moveTo>
                  <a:pt x="416702" y="341376"/>
                </a:moveTo>
                <a:lnTo>
                  <a:pt x="452194" y="319519"/>
                </a:lnTo>
                <a:lnTo>
                  <a:pt x="475186" y="267133"/>
                </a:lnTo>
                <a:lnTo>
                  <a:pt x="483587" y="221652"/>
                </a:lnTo>
                <a:lnTo>
                  <a:pt x="486458" y="172207"/>
                </a:lnTo>
                <a:lnTo>
                  <a:pt x="485823" y="147198"/>
                </a:lnTo>
                <a:lnTo>
                  <a:pt x="480419" y="99012"/>
                </a:lnTo>
                <a:lnTo>
                  <a:pt x="469510" y="56467"/>
                </a:lnTo>
                <a:lnTo>
                  <a:pt x="442850" y="11632"/>
                </a:lnTo>
                <a:lnTo>
                  <a:pt x="418226" y="0"/>
                </a:lnTo>
                <a:lnTo>
                  <a:pt x="421274" y="0"/>
                </a:lnTo>
                <a:lnTo>
                  <a:pt x="61610" y="0"/>
                </a:lnTo>
                <a:lnTo>
                  <a:pt x="64150" y="0"/>
                </a:lnTo>
                <a:lnTo>
                  <a:pt x="66690" y="0"/>
                </a:lnTo>
                <a:lnTo>
                  <a:pt x="69230" y="0"/>
                </a:lnTo>
                <a:lnTo>
                  <a:pt x="58607" y="2418"/>
                </a:lnTo>
                <a:lnTo>
                  <a:pt x="26139" y="37117"/>
                </a:lnTo>
                <a:lnTo>
                  <a:pt x="11111" y="79823"/>
                </a:lnTo>
                <a:lnTo>
                  <a:pt x="2784" y="126545"/>
                </a:lnTo>
                <a:lnTo>
                  <a:pt x="0" y="168028"/>
                </a:lnTo>
                <a:lnTo>
                  <a:pt x="102" y="179092"/>
                </a:lnTo>
                <a:lnTo>
                  <a:pt x="3972" y="225200"/>
                </a:lnTo>
                <a:lnTo>
                  <a:pt x="11625" y="265245"/>
                </a:lnTo>
                <a:lnTo>
                  <a:pt x="24835" y="301610"/>
                </a:lnTo>
                <a:lnTo>
                  <a:pt x="57591" y="339188"/>
                </a:lnTo>
                <a:lnTo>
                  <a:pt x="68468" y="341376"/>
                </a:lnTo>
                <a:lnTo>
                  <a:pt x="416702" y="3413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2" name="object 117"/>
          <p:cNvSpPr/>
          <p:nvPr/>
        </p:nvSpPr>
        <p:spPr>
          <a:xfrm>
            <a:off x="8599426" y="2165492"/>
            <a:ext cx="103093" cy="271743"/>
          </a:xfrm>
          <a:custGeom>
            <a:avLst/>
            <a:gdLst/>
            <a:ahLst/>
            <a:cxnLst/>
            <a:rect l="l" t="t" r="r" b="b"/>
            <a:pathLst>
              <a:path w="116839" h="307975">
                <a:moveTo>
                  <a:pt x="57888" y="0"/>
                </a:moveTo>
                <a:lnTo>
                  <a:pt x="20808" y="35625"/>
                </a:lnTo>
                <a:lnTo>
                  <a:pt x="5187" y="89423"/>
                </a:lnTo>
                <a:lnTo>
                  <a:pt x="570" y="132062"/>
                </a:lnTo>
                <a:lnTo>
                  <a:pt x="0" y="154190"/>
                </a:lnTo>
                <a:lnTo>
                  <a:pt x="586" y="176313"/>
                </a:lnTo>
                <a:lnTo>
                  <a:pt x="5232" y="218910"/>
                </a:lnTo>
                <a:lnTo>
                  <a:pt x="14502" y="256589"/>
                </a:lnTo>
                <a:lnTo>
                  <a:pt x="37071" y="296745"/>
                </a:lnTo>
                <a:lnTo>
                  <a:pt x="57888" y="307848"/>
                </a:lnTo>
                <a:lnTo>
                  <a:pt x="69014" y="304411"/>
                </a:lnTo>
                <a:lnTo>
                  <a:pt x="95383" y="273187"/>
                </a:lnTo>
                <a:lnTo>
                  <a:pt x="111226" y="219361"/>
                </a:lnTo>
                <a:lnTo>
                  <a:pt x="115933" y="176489"/>
                </a:lnTo>
                <a:lnTo>
                  <a:pt x="116528" y="154209"/>
                </a:lnTo>
                <a:lnTo>
                  <a:pt x="115951" y="131924"/>
                </a:lnTo>
                <a:lnTo>
                  <a:pt x="111275" y="89006"/>
                </a:lnTo>
                <a:lnTo>
                  <a:pt x="101902" y="51076"/>
                </a:lnTo>
                <a:lnTo>
                  <a:pt x="79024" y="10843"/>
                </a:lnTo>
                <a:lnTo>
                  <a:pt x="57888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3" name="object 118"/>
          <p:cNvSpPr/>
          <p:nvPr/>
        </p:nvSpPr>
        <p:spPr>
          <a:xfrm>
            <a:off x="8645125" y="2150701"/>
            <a:ext cx="61072" cy="301438"/>
          </a:xfrm>
          <a:custGeom>
            <a:avLst/>
            <a:gdLst/>
            <a:ahLst/>
            <a:cxnLst/>
            <a:rect l="l" t="t" r="r" b="b"/>
            <a:pathLst>
              <a:path w="69214" h="341629">
                <a:moveTo>
                  <a:pt x="0" y="341376"/>
                </a:moveTo>
                <a:lnTo>
                  <a:pt x="35184" y="318885"/>
                </a:lnTo>
                <a:lnTo>
                  <a:pt x="57938" y="266285"/>
                </a:lnTo>
                <a:lnTo>
                  <a:pt x="66218" y="220831"/>
                </a:lnTo>
                <a:lnTo>
                  <a:pt x="68999" y="171507"/>
                </a:lnTo>
                <a:lnTo>
                  <a:pt x="68330" y="146582"/>
                </a:lnTo>
                <a:lnTo>
                  <a:pt x="62880" y="98587"/>
                </a:lnTo>
                <a:lnTo>
                  <a:pt x="51956" y="56233"/>
                </a:lnTo>
                <a:lnTo>
                  <a:pt x="25327" y="11603"/>
                </a:lnTo>
                <a:lnTo>
                  <a:pt x="13725" y="3669"/>
                </a:lnTo>
                <a:lnTo>
                  <a:pt x="7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4" name="object 119"/>
          <p:cNvSpPr/>
          <p:nvPr/>
        </p:nvSpPr>
        <p:spPr>
          <a:xfrm>
            <a:off x="8331135" y="2281137"/>
            <a:ext cx="59167" cy="652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5" name="object 120"/>
          <p:cNvSpPr/>
          <p:nvPr/>
        </p:nvSpPr>
        <p:spPr>
          <a:xfrm>
            <a:off x="8331135" y="2281137"/>
            <a:ext cx="58271" cy="65554"/>
          </a:xfrm>
          <a:custGeom>
            <a:avLst/>
            <a:gdLst/>
            <a:ahLst/>
            <a:cxnLst/>
            <a:rect l="l" t="t" r="r" b="b"/>
            <a:pathLst>
              <a:path w="66039" h="74295">
                <a:moveTo>
                  <a:pt x="0" y="73913"/>
                </a:moveTo>
                <a:lnTo>
                  <a:pt x="0" y="0"/>
                </a:lnTo>
                <a:lnTo>
                  <a:pt x="65532" y="0"/>
                </a:lnTo>
                <a:lnTo>
                  <a:pt x="65532" y="73913"/>
                </a:lnTo>
                <a:lnTo>
                  <a:pt x="0" y="739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6" name="object 121"/>
          <p:cNvSpPr/>
          <p:nvPr/>
        </p:nvSpPr>
        <p:spPr>
          <a:xfrm>
            <a:off x="8648487" y="2291223"/>
            <a:ext cx="210446" cy="3025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7" name="object 122"/>
          <p:cNvSpPr/>
          <p:nvPr/>
        </p:nvSpPr>
        <p:spPr>
          <a:xfrm>
            <a:off x="8648486" y="2291223"/>
            <a:ext cx="210671" cy="30256"/>
          </a:xfrm>
          <a:custGeom>
            <a:avLst/>
            <a:gdLst/>
            <a:ahLst/>
            <a:cxnLst/>
            <a:rect l="l" t="t" r="r" b="b"/>
            <a:pathLst>
              <a:path w="238760" h="34289">
                <a:moveTo>
                  <a:pt x="0" y="34290"/>
                </a:moveTo>
                <a:lnTo>
                  <a:pt x="0" y="0"/>
                </a:lnTo>
                <a:lnTo>
                  <a:pt x="238505" y="0"/>
                </a:lnTo>
                <a:lnTo>
                  <a:pt x="238505" y="34289"/>
                </a:lnTo>
                <a:lnTo>
                  <a:pt x="0" y="3429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8" name="object 123"/>
          <p:cNvSpPr/>
          <p:nvPr/>
        </p:nvSpPr>
        <p:spPr>
          <a:xfrm>
            <a:off x="8586118" y="2150701"/>
            <a:ext cx="62193" cy="301438"/>
          </a:xfrm>
          <a:custGeom>
            <a:avLst/>
            <a:gdLst/>
            <a:ahLst/>
            <a:cxnLst/>
            <a:rect l="l" t="t" r="r" b="b"/>
            <a:pathLst>
              <a:path w="70485" h="341629">
                <a:moveTo>
                  <a:pt x="69923" y="341376"/>
                </a:moveTo>
                <a:lnTo>
                  <a:pt x="34458" y="320021"/>
                </a:lnTo>
                <a:lnTo>
                  <a:pt x="11420" y="267906"/>
                </a:lnTo>
                <a:lnTo>
                  <a:pt x="2956" y="222493"/>
                </a:lnTo>
                <a:lnTo>
                  <a:pt x="0" y="173040"/>
                </a:lnTo>
                <a:lnTo>
                  <a:pt x="585" y="148002"/>
                </a:lnTo>
                <a:lnTo>
                  <a:pt x="5881" y="99712"/>
                </a:lnTo>
                <a:lnTo>
                  <a:pt x="16669" y="57011"/>
                </a:lnTo>
                <a:lnTo>
                  <a:pt x="43140" y="11870"/>
                </a:lnTo>
                <a:lnTo>
                  <a:pt x="54704" y="3791"/>
                </a:lnTo>
                <a:lnTo>
                  <a:pt x="676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29" name="object 124"/>
          <p:cNvSpPr/>
          <p:nvPr/>
        </p:nvSpPr>
        <p:spPr>
          <a:xfrm>
            <a:off x="8331808" y="2276431"/>
            <a:ext cx="61856" cy="6992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0" name="object 125"/>
          <p:cNvSpPr/>
          <p:nvPr/>
        </p:nvSpPr>
        <p:spPr>
          <a:xfrm>
            <a:off x="8331135" y="2276431"/>
            <a:ext cx="62753" cy="70037"/>
          </a:xfrm>
          <a:custGeom>
            <a:avLst/>
            <a:gdLst/>
            <a:ahLst/>
            <a:cxnLst/>
            <a:rect l="l" t="t" r="r" b="b"/>
            <a:pathLst>
              <a:path w="71120" h="79375">
                <a:moveTo>
                  <a:pt x="0" y="5333"/>
                </a:moveTo>
                <a:lnTo>
                  <a:pt x="9905" y="0"/>
                </a:lnTo>
                <a:lnTo>
                  <a:pt x="70865" y="0"/>
                </a:lnTo>
                <a:lnTo>
                  <a:pt x="70865" y="73151"/>
                </a:lnTo>
                <a:lnTo>
                  <a:pt x="65531" y="79247"/>
                </a:lnTo>
                <a:lnTo>
                  <a:pt x="65531" y="5333"/>
                </a:lnTo>
                <a:lnTo>
                  <a:pt x="0" y="533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1" name="object 126"/>
          <p:cNvSpPr/>
          <p:nvPr/>
        </p:nvSpPr>
        <p:spPr>
          <a:xfrm>
            <a:off x="8370805" y="2211212"/>
            <a:ext cx="219187" cy="470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2" name="object 127"/>
          <p:cNvSpPr/>
          <p:nvPr/>
        </p:nvSpPr>
        <p:spPr>
          <a:xfrm>
            <a:off x="8370805" y="2213565"/>
            <a:ext cx="219635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12" y="0"/>
                </a:lnTo>
              </a:path>
            </a:pathLst>
          </a:custGeom>
          <a:ln w="6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3" name="object 128"/>
          <p:cNvSpPr/>
          <p:nvPr/>
        </p:nvSpPr>
        <p:spPr>
          <a:xfrm>
            <a:off x="8402406" y="2195748"/>
            <a:ext cx="196999" cy="470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4" name="object 129"/>
          <p:cNvSpPr/>
          <p:nvPr/>
        </p:nvSpPr>
        <p:spPr>
          <a:xfrm>
            <a:off x="8402405" y="2198101"/>
            <a:ext cx="197224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265" y="0"/>
                </a:lnTo>
              </a:path>
            </a:pathLst>
          </a:custGeom>
          <a:ln w="6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5" name="object 130"/>
          <p:cNvSpPr/>
          <p:nvPr/>
        </p:nvSpPr>
        <p:spPr>
          <a:xfrm>
            <a:off x="8451487" y="2180957"/>
            <a:ext cx="151952" cy="470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6" name="object 131"/>
          <p:cNvSpPr/>
          <p:nvPr/>
        </p:nvSpPr>
        <p:spPr>
          <a:xfrm>
            <a:off x="8451487" y="2183310"/>
            <a:ext cx="15240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212" y="0"/>
                </a:lnTo>
              </a:path>
            </a:pathLst>
          </a:custGeom>
          <a:ln w="6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7" name="object 132"/>
          <p:cNvSpPr/>
          <p:nvPr/>
        </p:nvSpPr>
        <p:spPr>
          <a:xfrm>
            <a:off x="8407111" y="2416953"/>
            <a:ext cx="187586" cy="470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8" name="object 133"/>
          <p:cNvSpPr/>
          <p:nvPr/>
        </p:nvSpPr>
        <p:spPr>
          <a:xfrm>
            <a:off x="8407111" y="2419306"/>
            <a:ext cx="187699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598" y="0"/>
                </a:lnTo>
              </a:path>
            </a:pathLst>
          </a:custGeom>
          <a:ln w="6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39" name="object 134"/>
          <p:cNvSpPr/>
          <p:nvPr/>
        </p:nvSpPr>
        <p:spPr>
          <a:xfrm>
            <a:off x="8300208" y="2004128"/>
            <a:ext cx="424254" cy="6992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0" name="object 135"/>
          <p:cNvSpPr/>
          <p:nvPr/>
        </p:nvSpPr>
        <p:spPr>
          <a:xfrm>
            <a:off x="8300208" y="2004128"/>
            <a:ext cx="424703" cy="70037"/>
          </a:xfrm>
          <a:custGeom>
            <a:avLst/>
            <a:gdLst/>
            <a:ahLst/>
            <a:cxnLst/>
            <a:rect l="l" t="t" r="r" b="b"/>
            <a:pathLst>
              <a:path w="481329" h="79375">
                <a:moveTo>
                  <a:pt x="0" y="45719"/>
                </a:moveTo>
                <a:lnTo>
                  <a:pt x="80771" y="6095"/>
                </a:lnTo>
                <a:lnTo>
                  <a:pt x="480821" y="0"/>
                </a:lnTo>
                <a:lnTo>
                  <a:pt x="480821" y="34289"/>
                </a:lnTo>
                <a:lnTo>
                  <a:pt x="390143" y="79247"/>
                </a:lnTo>
                <a:lnTo>
                  <a:pt x="0" y="79247"/>
                </a:lnTo>
                <a:lnTo>
                  <a:pt x="0" y="457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1" name="object 136"/>
          <p:cNvSpPr/>
          <p:nvPr/>
        </p:nvSpPr>
        <p:spPr>
          <a:xfrm>
            <a:off x="8300208" y="2004128"/>
            <a:ext cx="424703" cy="40341"/>
          </a:xfrm>
          <a:custGeom>
            <a:avLst/>
            <a:gdLst/>
            <a:ahLst/>
            <a:cxnLst/>
            <a:rect l="l" t="t" r="r" b="b"/>
            <a:pathLst>
              <a:path w="481329" h="45719">
                <a:moveTo>
                  <a:pt x="0" y="45719"/>
                </a:moveTo>
                <a:lnTo>
                  <a:pt x="390143" y="45719"/>
                </a:lnTo>
                <a:lnTo>
                  <a:pt x="48082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2" name="object 137"/>
          <p:cNvSpPr/>
          <p:nvPr/>
        </p:nvSpPr>
        <p:spPr>
          <a:xfrm>
            <a:off x="8644453" y="2044469"/>
            <a:ext cx="0" cy="3025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3" name="object 138"/>
          <p:cNvSpPr/>
          <p:nvPr/>
        </p:nvSpPr>
        <p:spPr>
          <a:xfrm>
            <a:off x="8289935" y="1727790"/>
            <a:ext cx="430129" cy="30121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4" name="object 139"/>
          <p:cNvSpPr/>
          <p:nvPr/>
        </p:nvSpPr>
        <p:spPr>
          <a:xfrm>
            <a:off x="8290285" y="1727790"/>
            <a:ext cx="429746" cy="301438"/>
          </a:xfrm>
          <a:custGeom>
            <a:avLst/>
            <a:gdLst/>
            <a:ahLst/>
            <a:cxnLst/>
            <a:rect l="l" t="t" r="r" b="b"/>
            <a:pathLst>
              <a:path w="487045" h="341630">
                <a:moveTo>
                  <a:pt x="416629" y="341376"/>
                </a:moveTo>
                <a:lnTo>
                  <a:pt x="452401" y="319931"/>
                </a:lnTo>
                <a:lnTo>
                  <a:pt x="475564" y="267497"/>
                </a:lnTo>
                <a:lnTo>
                  <a:pt x="484021" y="221827"/>
                </a:lnTo>
                <a:lnTo>
                  <a:pt x="486905" y="172140"/>
                </a:lnTo>
                <a:lnTo>
                  <a:pt x="486260" y="147009"/>
                </a:lnTo>
                <a:lnTo>
                  <a:pt x="480807" y="98610"/>
                </a:lnTo>
                <a:lnTo>
                  <a:pt x="469811" y="55949"/>
                </a:lnTo>
                <a:lnTo>
                  <a:pt x="442951" y="11248"/>
                </a:lnTo>
                <a:lnTo>
                  <a:pt x="418153" y="0"/>
                </a:lnTo>
                <a:lnTo>
                  <a:pt x="421963" y="0"/>
                </a:lnTo>
                <a:lnTo>
                  <a:pt x="61537" y="0"/>
                </a:lnTo>
                <a:lnTo>
                  <a:pt x="69157" y="0"/>
                </a:lnTo>
                <a:lnTo>
                  <a:pt x="58739" y="2255"/>
                </a:lnTo>
                <a:lnTo>
                  <a:pt x="26630" y="36953"/>
                </a:lnTo>
                <a:lnTo>
                  <a:pt x="11529" y="80011"/>
                </a:lnTo>
                <a:lnTo>
                  <a:pt x="2993" y="127037"/>
                </a:lnTo>
                <a:lnTo>
                  <a:pt x="0" y="168461"/>
                </a:lnTo>
                <a:lnTo>
                  <a:pt x="57" y="179370"/>
                </a:lnTo>
                <a:lnTo>
                  <a:pt x="3848" y="220666"/>
                </a:lnTo>
                <a:lnTo>
                  <a:pt x="10606" y="258624"/>
                </a:lnTo>
                <a:lnTo>
                  <a:pt x="26809" y="304360"/>
                </a:lnTo>
                <a:lnTo>
                  <a:pt x="55441" y="338328"/>
                </a:lnTo>
                <a:lnTo>
                  <a:pt x="69157" y="341376"/>
                </a:lnTo>
                <a:lnTo>
                  <a:pt x="416629" y="3413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5" name="object 140"/>
          <p:cNvSpPr/>
          <p:nvPr/>
        </p:nvSpPr>
        <p:spPr>
          <a:xfrm>
            <a:off x="8613478" y="1742583"/>
            <a:ext cx="102534" cy="271743"/>
          </a:xfrm>
          <a:custGeom>
            <a:avLst/>
            <a:gdLst/>
            <a:ahLst/>
            <a:cxnLst/>
            <a:rect l="l" t="t" r="r" b="b"/>
            <a:pathLst>
              <a:path w="116204" h="307975">
                <a:moveTo>
                  <a:pt x="57964" y="0"/>
                </a:moveTo>
                <a:lnTo>
                  <a:pt x="20832" y="34732"/>
                </a:lnTo>
                <a:lnTo>
                  <a:pt x="5192" y="88795"/>
                </a:lnTo>
                <a:lnTo>
                  <a:pt x="570" y="131844"/>
                </a:lnTo>
                <a:lnTo>
                  <a:pt x="0" y="154204"/>
                </a:lnTo>
                <a:lnTo>
                  <a:pt x="588" y="176559"/>
                </a:lnTo>
                <a:lnTo>
                  <a:pt x="5241" y="219564"/>
                </a:lnTo>
                <a:lnTo>
                  <a:pt x="14525" y="257480"/>
                </a:lnTo>
                <a:lnTo>
                  <a:pt x="37123" y="297427"/>
                </a:lnTo>
                <a:lnTo>
                  <a:pt x="57964" y="307847"/>
                </a:lnTo>
                <a:lnTo>
                  <a:pt x="68997" y="304377"/>
                </a:lnTo>
                <a:lnTo>
                  <a:pt x="95132" y="273092"/>
                </a:lnTo>
                <a:lnTo>
                  <a:pt x="110821" y="219255"/>
                </a:lnTo>
                <a:lnTo>
                  <a:pt x="115473" y="176394"/>
                </a:lnTo>
                <a:lnTo>
                  <a:pt x="116057" y="154124"/>
                </a:lnTo>
                <a:lnTo>
                  <a:pt x="115479" y="131849"/>
                </a:lnTo>
                <a:lnTo>
                  <a:pt x="110836" y="88956"/>
                </a:lnTo>
                <a:lnTo>
                  <a:pt x="101544" y="51051"/>
                </a:lnTo>
                <a:lnTo>
                  <a:pt x="78886" y="10842"/>
                </a:lnTo>
                <a:lnTo>
                  <a:pt x="5796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6" name="object 141"/>
          <p:cNvSpPr/>
          <p:nvPr/>
        </p:nvSpPr>
        <p:spPr>
          <a:xfrm>
            <a:off x="8658571" y="1727790"/>
            <a:ext cx="61632" cy="301438"/>
          </a:xfrm>
          <a:custGeom>
            <a:avLst/>
            <a:gdLst/>
            <a:ahLst/>
            <a:cxnLst/>
            <a:rect l="l" t="t" r="r" b="b"/>
            <a:pathLst>
              <a:path w="69850" h="341630">
                <a:moveTo>
                  <a:pt x="0" y="341376"/>
                </a:moveTo>
                <a:lnTo>
                  <a:pt x="35372" y="319424"/>
                </a:lnTo>
                <a:lnTo>
                  <a:pt x="58289" y="267053"/>
                </a:lnTo>
                <a:lnTo>
                  <a:pt x="66664" y="221617"/>
                </a:lnTo>
                <a:lnTo>
                  <a:pt x="69527" y="172231"/>
                </a:lnTo>
                <a:lnTo>
                  <a:pt x="68896" y="147252"/>
                </a:lnTo>
                <a:lnTo>
                  <a:pt x="63511" y="99115"/>
                </a:lnTo>
                <a:lnTo>
                  <a:pt x="52640" y="56597"/>
                </a:lnTo>
                <a:lnTo>
                  <a:pt x="26068" y="11727"/>
                </a:lnTo>
                <a:lnTo>
                  <a:pt x="14478" y="3725"/>
                </a:ln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7" name="object 142"/>
          <p:cNvSpPr/>
          <p:nvPr/>
        </p:nvSpPr>
        <p:spPr>
          <a:xfrm>
            <a:off x="8344583" y="1858227"/>
            <a:ext cx="59167" cy="6521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8" name="object 143"/>
          <p:cNvSpPr/>
          <p:nvPr/>
        </p:nvSpPr>
        <p:spPr>
          <a:xfrm>
            <a:off x="8344584" y="1858227"/>
            <a:ext cx="58831" cy="65554"/>
          </a:xfrm>
          <a:custGeom>
            <a:avLst/>
            <a:gdLst/>
            <a:ahLst/>
            <a:cxnLst/>
            <a:rect l="l" t="t" r="r" b="b"/>
            <a:pathLst>
              <a:path w="66675" h="74294">
                <a:moveTo>
                  <a:pt x="0" y="73913"/>
                </a:moveTo>
                <a:lnTo>
                  <a:pt x="0" y="0"/>
                </a:lnTo>
                <a:lnTo>
                  <a:pt x="66294" y="0"/>
                </a:lnTo>
                <a:lnTo>
                  <a:pt x="66294" y="73913"/>
                </a:lnTo>
                <a:lnTo>
                  <a:pt x="0" y="739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49" name="object 144"/>
          <p:cNvSpPr/>
          <p:nvPr/>
        </p:nvSpPr>
        <p:spPr>
          <a:xfrm>
            <a:off x="8661934" y="1868313"/>
            <a:ext cx="210446" cy="3025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0" name="object 145"/>
          <p:cNvSpPr/>
          <p:nvPr/>
        </p:nvSpPr>
        <p:spPr>
          <a:xfrm>
            <a:off x="8661934" y="1868313"/>
            <a:ext cx="210671" cy="30256"/>
          </a:xfrm>
          <a:custGeom>
            <a:avLst/>
            <a:gdLst/>
            <a:ahLst/>
            <a:cxnLst/>
            <a:rect l="l" t="t" r="r" b="b"/>
            <a:pathLst>
              <a:path w="238760" h="34289">
                <a:moveTo>
                  <a:pt x="0" y="34289"/>
                </a:moveTo>
                <a:lnTo>
                  <a:pt x="0" y="0"/>
                </a:lnTo>
                <a:lnTo>
                  <a:pt x="238506" y="0"/>
                </a:lnTo>
                <a:lnTo>
                  <a:pt x="238506" y="34289"/>
                </a:lnTo>
                <a:lnTo>
                  <a:pt x="0" y="342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1" name="object 146"/>
          <p:cNvSpPr/>
          <p:nvPr/>
        </p:nvSpPr>
        <p:spPr>
          <a:xfrm>
            <a:off x="8599661" y="1727790"/>
            <a:ext cx="61632" cy="301438"/>
          </a:xfrm>
          <a:custGeom>
            <a:avLst/>
            <a:gdLst/>
            <a:ahLst/>
            <a:cxnLst/>
            <a:rect l="l" t="t" r="r" b="b"/>
            <a:pathLst>
              <a:path w="69850" h="341630">
                <a:moveTo>
                  <a:pt x="69813" y="341376"/>
                </a:moveTo>
                <a:lnTo>
                  <a:pt x="34288" y="319563"/>
                </a:lnTo>
                <a:lnTo>
                  <a:pt x="11277" y="267173"/>
                </a:lnTo>
                <a:lnTo>
                  <a:pt x="2871" y="221672"/>
                </a:lnTo>
                <a:lnTo>
                  <a:pt x="0" y="172202"/>
                </a:lnTo>
                <a:lnTo>
                  <a:pt x="636" y="147181"/>
                </a:lnTo>
                <a:lnTo>
                  <a:pt x="6047" y="98972"/>
                </a:lnTo>
                <a:lnTo>
                  <a:pt x="16965" y="56415"/>
                </a:lnTo>
                <a:lnTo>
                  <a:pt x="43647" y="11593"/>
                </a:lnTo>
                <a:lnTo>
                  <a:pt x="55284" y="3647"/>
                </a:lnTo>
                <a:lnTo>
                  <a:pt x="68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2" name="object 147"/>
          <p:cNvSpPr/>
          <p:nvPr/>
        </p:nvSpPr>
        <p:spPr>
          <a:xfrm>
            <a:off x="8345928" y="1853521"/>
            <a:ext cx="61183" cy="6925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3" name="object 148"/>
          <p:cNvSpPr/>
          <p:nvPr/>
        </p:nvSpPr>
        <p:spPr>
          <a:xfrm>
            <a:off x="8344583" y="1853520"/>
            <a:ext cx="62753" cy="70037"/>
          </a:xfrm>
          <a:custGeom>
            <a:avLst/>
            <a:gdLst/>
            <a:ahLst/>
            <a:cxnLst/>
            <a:rect l="l" t="t" r="r" b="b"/>
            <a:pathLst>
              <a:path w="71120" h="79375">
                <a:moveTo>
                  <a:pt x="0" y="5334"/>
                </a:moveTo>
                <a:lnTo>
                  <a:pt x="9906" y="0"/>
                </a:lnTo>
                <a:lnTo>
                  <a:pt x="70865" y="0"/>
                </a:lnTo>
                <a:lnTo>
                  <a:pt x="70865" y="73152"/>
                </a:lnTo>
                <a:lnTo>
                  <a:pt x="66294" y="79248"/>
                </a:lnTo>
                <a:lnTo>
                  <a:pt x="66294" y="5334"/>
                </a:lnTo>
                <a:lnTo>
                  <a:pt x="0" y="533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4" name="object 149"/>
          <p:cNvSpPr/>
          <p:nvPr/>
        </p:nvSpPr>
        <p:spPr>
          <a:xfrm>
            <a:off x="8384924" y="1788303"/>
            <a:ext cx="219187" cy="470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5" name="object 150"/>
          <p:cNvSpPr/>
          <p:nvPr/>
        </p:nvSpPr>
        <p:spPr>
          <a:xfrm>
            <a:off x="8384924" y="1790655"/>
            <a:ext cx="219635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12" y="0"/>
                </a:lnTo>
              </a:path>
            </a:pathLst>
          </a:custGeom>
          <a:ln w="6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6" name="object 151"/>
          <p:cNvSpPr/>
          <p:nvPr/>
        </p:nvSpPr>
        <p:spPr>
          <a:xfrm>
            <a:off x="8415852" y="1772839"/>
            <a:ext cx="196999" cy="470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7" name="object 152"/>
          <p:cNvSpPr/>
          <p:nvPr/>
        </p:nvSpPr>
        <p:spPr>
          <a:xfrm>
            <a:off x="8415851" y="1775191"/>
            <a:ext cx="197224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265" y="0"/>
                </a:lnTo>
              </a:path>
            </a:pathLst>
          </a:custGeom>
          <a:ln w="6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8" name="object 153"/>
          <p:cNvSpPr/>
          <p:nvPr/>
        </p:nvSpPr>
        <p:spPr>
          <a:xfrm>
            <a:off x="8465606" y="1758046"/>
            <a:ext cx="151952" cy="470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59" name="object 154"/>
          <p:cNvSpPr/>
          <p:nvPr/>
        </p:nvSpPr>
        <p:spPr>
          <a:xfrm>
            <a:off x="8465606" y="1760400"/>
            <a:ext cx="15240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212" y="0"/>
                </a:lnTo>
              </a:path>
            </a:pathLst>
          </a:custGeom>
          <a:ln w="6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0" name="object 155"/>
          <p:cNvSpPr/>
          <p:nvPr/>
        </p:nvSpPr>
        <p:spPr>
          <a:xfrm>
            <a:off x="8420559" y="1994043"/>
            <a:ext cx="188259" cy="470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1" name="object 156"/>
          <p:cNvSpPr/>
          <p:nvPr/>
        </p:nvSpPr>
        <p:spPr>
          <a:xfrm>
            <a:off x="8420559" y="1996395"/>
            <a:ext cx="188259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6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2" name="object 157"/>
          <p:cNvSpPr/>
          <p:nvPr/>
        </p:nvSpPr>
        <p:spPr>
          <a:xfrm>
            <a:off x="8313654" y="1623575"/>
            <a:ext cx="424927" cy="6992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3" name="object 158"/>
          <p:cNvSpPr/>
          <p:nvPr/>
        </p:nvSpPr>
        <p:spPr>
          <a:xfrm>
            <a:off x="8313655" y="1623576"/>
            <a:ext cx="425263" cy="70037"/>
          </a:xfrm>
          <a:custGeom>
            <a:avLst/>
            <a:gdLst/>
            <a:ahLst/>
            <a:cxnLst/>
            <a:rect l="l" t="t" r="r" b="b"/>
            <a:pathLst>
              <a:path w="481964" h="79375">
                <a:moveTo>
                  <a:pt x="0" y="45719"/>
                </a:moveTo>
                <a:lnTo>
                  <a:pt x="81534" y="6095"/>
                </a:lnTo>
                <a:lnTo>
                  <a:pt x="481584" y="0"/>
                </a:lnTo>
                <a:lnTo>
                  <a:pt x="481584" y="34289"/>
                </a:lnTo>
                <a:lnTo>
                  <a:pt x="390143" y="79247"/>
                </a:lnTo>
                <a:lnTo>
                  <a:pt x="0" y="79247"/>
                </a:lnTo>
                <a:lnTo>
                  <a:pt x="0" y="457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4" name="object 159"/>
          <p:cNvSpPr/>
          <p:nvPr/>
        </p:nvSpPr>
        <p:spPr>
          <a:xfrm>
            <a:off x="8313655" y="1623575"/>
            <a:ext cx="425263" cy="40341"/>
          </a:xfrm>
          <a:custGeom>
            <a:avLst/>
            <a:gdLst/>
            <a:ahLst/>
            <a:cxnLst/>
            <a:rect l="l" t="t" r="r" b="b"/>
            <a:pathLst>
              <a:path w="481964" h="45719">
                <a:moveTo>
                  <a:pt x="0" y="45719"/>
                </a:moveTo>
                <a:lnTo>
                  <a:pt x="390143" y="45719"/>
                </a:lnTo>
                <a:lnTo>
                  <a:pt x="48158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5" name="object 160"/>
          <p:cNvSpPr/>
          <p:nvPr/>
        </p:nvSpPr>
        <p:spPr>
          <a:xfrm>
            <a:off x="8657899" y="1663917"/>
            <a:ext cx="0" cy="30256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6" name="object 161"/>
          <p:cNvSpPr/>
          <p:nvPr/>
        </p:nvSpPr>
        <p:spPr>
          <a:xfrm>
            <a:off x="8304277" y="1347240"/>
            <a:ext cx="430001" cy="30121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7" name="object 162"/>
          <p:cNvSpPr/>
          <p:nvPr/>
        </p:nvSpPr>
        <p:spPr>
          <a:xfrm>
            <a:off x="8304199" y="1347239"/>
            <a:ext cx="429746" cy="301438"/>
          </a:xfrm>
          <a:custGeom>
            <a:avLst/>
            <a:gdLst/>
            <a:ahLst/>
            <a:cxnLst/>
            <a:rect l="l" t="t" r="r" b="b"/>
            <a:pathLst>
              <a:path w="487045" h="341630">
                <a:moveTo>
                  <a:pt x="416862" y="341375"/>
                </a:moveTo>
                <a:lnTo>
                  <a:pt x="452471" y="319056"/>
                </a:lnTo>
                <a:lnTo>
                  <a:pt x="475458" y="266423"/>
                </a:lnTo>
                <a:lnTo>
                  <a:pt x="483813" y="220880"/>
                </a:lnTo>
                <a:lnTo>
                  <a:pt x="486623" y="171445"/>
                </a:lnTo>
                <a:lnTo>
                  <a:pt x="485957" y="146465"/>
                </a:lnTo>
                <a:lnTo>
                  <a:pt x="480496" y="98376"/>
                </a:lnTo>
                <a:lnTo>
                  <a:pt x="469555" y="55974"/>
                </a:lnTo>
                <a:lnTo>
                  <a:pt x="442920" y="11418"/>
                </a:lnTo>
                <a:lnTo>
                  <a:pt x="418386" y="0"/>
                </a:lnTo>
                <a:lnTo>
                  <a:pt x="421434" y="0"/>
                </a:lnTo>
                <a:lnTo>
                  <a:pt x="61770" y="0"/>
                </a:lnTo>
                <a:lnTo>
                  <a:pt x="64310" y="0"/>
                </a:lnTo>
                <a:lnTo>
                  <a:pt x="66850" y="0"/>
                </a:lnTo>
                <a:lnTo>
                  <a:pt x="69390" y="0"/>
                </a:lnTo>
                <a:lnTo>
                  <a:pt x="58817" y="2181"/>
                </a:lnTo>
                <a:lnTo>
                  <a:pt x="26339" y="36527"/>
                </a:lnTo>
                <a:lnTo>
                  <a:pt x="11192" y="79361"/>
                </a:lnTo>
                <a:lnTo>
                  <a:pt x="2765" y="126301"/>
                </a:lnTo>
                <a:lnTo>
                  <a:pt x="0" y="167871"/>
                </a:lnTo>
                <a:lnTo>
                  <a:pt x="153" y="178897"/>
                </a:lnTo>
                <a:lnTo>
                  <a:pt x="779" y="187923"/>
                </a:lnTo>
                <a:lnTo>
                  <a:pt x="1281" y="199922"/>
                </a:lnTo>
                <a:lnTo>
                  <a:pt x="5921" y="238416"/>
                </a:lnTo>
                <a:lnTo>
                  <a:pt x="15440" y="277147"/>
                </a:lnTo>
                <a:lnTo>
                  <a:pt x="38771" y="323669"/>
                </a:lnTo>
                <a:lnTo>
                  <a:pt x="68628" y="341375"/>
                </a:lnTo>
                <a:lnTo>
                  <a:pt x="416862" y="3413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8" name="object 163"/>
          <p:cNvSpPr/>
          <p:nvPr/>
        </p:nvSpPr>
        <p:spPr>
          <a:xfrm>
            <a:off x="8627047" y="1362030"/>
            <a:ext cx="103093" cy="271182"/>
          </a:xfrm>
          <a:custGeom>
            <a:avLst/>
            <a:gdLst/>
            <a:ahLst/>
            <a:cxnLst/>
            <a:rect l="l" t="t" r="r" b="b"/>
            <a:pathLst>
              <a:path w="116839" h="307339">
                <a:moveTo>
                  <a:pt x="57826" y="0"/>
                </a:moveTo>
                <a:lnTo>
                  <a:pt x="20879" y="34898"/>
                </a:lnTo>
                <a:lnTo>
                  <a:pt x="5248" y="88839"/>
                </a:lnTo>
                <a:lnTo>
                  <a:pt x="594" y="131736"/>
                </a:lnTo>
                <a:lnTo>
                  <a:pt x="0" y="154009"/>
                </a:lnTo>
                <a:lnTo>
                  <a:pt x="562" y="176273"/>
                </a:lnTo>
                <a:lnTo>
                  <a:pt x="5160" y="219096"/>
                </a:lnTo>
                <a:lnTo>
                  <a:pt x="14395" y="256853"/>
                </a:lnTo>
                <a:lnTo>
                  <a:pt x="36962" y="296658"/>
                </a:lnTo>
                <a:lnTo>
                  <a:pt x="57826" y="307086"/>
                </a:lnTo>
                <a:lnTo>
                  <a:pt x="68992" y="303866"/>
                </a:lnTo>
                <a:lnTo>
                  <a:pt x="95408" y="273017"/>
                </a:lnTo>
                <a:lnTo>
                  <a:pt x="111217" y="219259"/>
                </a:lnTo>
                <a:lnTo>
                  <a:pt x="115878" y="176329"/>
                </a:lnTo>
                <a:lnTo>
                  <a:pt x="116447" y="154004"/>
                </a:lnTo>
                <a:lnTo>
                  <a:pt x="115845" y="131671"/>
                </a:lnTo>
                <a:lnTo>
                  <a:pt x="111126" y="88667"/>
                </a:lnTo>
                <a:lnTo>
                  <a:pt x="101729" y="50698"/>
                </a:lnTo>
                <a:lnTo>
                  <a:pt x="78882" y="10584"/>
                </a:lnTo>
                <a:lnTo>
                  <a:pt x="5782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69" name="object 164"/>
          <p:cNvSpPr/>
          <p:nvPr/>
        </p:nvSpPr>
        <p:spPr>
          <a:xfrm>
            <a:off x="8672692" y="1347239"/>
            <a:ext cx="61072" cy="301438"/>
          </a:xfrm>
          <a:custGeom>
            <a:avLst/>
            <a:gdLst/>
            <a:ahLst/>
            <a:cxnLst/>
            <a:rect l="l" t="t" r="r" b="b"/>
            <a:pathLst>
              <a:path w="69214" h="341630">
                <a:moveTo>
                  <a:pt x="0" y="341375"/>
                </a:moveTo>
                <a:lnTo>
                  <a:pt x="35308" y="318411"/>
                </a:lnTo>
                <a:lnTo>
                  <a:pt x="58058" y="265556"/>
                </a:lnTo>
                <a:lnTo>
                  <a:pt x="66291" y="220037"/>
                </a:lnTo>
                <a:lnTo>
                  <a:pt x="69008" y="170721"/>
                </a:lnTo>
                <a:lnTo>
                  <a:pt x="68306" y="145825"/>
                </a:lnTo>
                <a:lnTo>
                  <a:pt x="62798" y="97927"/>
                </a:lnTo>
                <a:lnTo>
                  <a:pt x="51838" y="55720"/>
                </a:lnTo>
                <a:lnTo>
                  <a:pt x="25235" y="11379"/>
                </a:lnTo>
                <a:lnTo>
                  <a:pt x="13670" y="3555"/>
                </a:lnTo>
                <a:lnTo>
                  <a:pt x="7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0" name="object 165"/>
          <p:cNvSpPr/>
          <p:nvPr/>
        </p:nvSpPr>
        <p:spPr>
          <a:xfrm>
            <a:off x="8358703" y="1477675"/>
            <a:ext cx="59167" cy="6521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1" name="object 166"/>
          <p:cNvSpPr/>
          <p:nvPr/>
        </p:nvSpPr>
        <p:spPr>
          <a:xfrm>
            <a:off x="8358702" y="1477676"/>
            <a:ext cx="58271" cy="65554"/>
          </a:xfrm>
          <a:custGeom>
            <a:avLst/>
            <a:gdLst/>
            <a:ahLst/>
            <a:cxnLst/>
            <a:rect l="l" t="t" r="r" b="b"/>
            <a:pathLst>
              <a:path w="66039" h="74294">
                <a:moveTo>
                  <a:pt x="0" y="73913"/>
                </a:moveTo>
                <a:lnTo>
                  <a:pt x="0" y="0"/>
                </a:lnTo>
                <a:lnTo>
                  <a:pt x="65532" y="0"/>
                </a:lnTo>
                <a:lnTo>
                  <a:pt x="65532" y="73913"/>
                </a:lnTo>
                <a:lnTo>
                  <a:pt x="0" y="7391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2" name="object 167"/>
          <p:cNvSpPr/>
          <p:nvPr/>
        </p:nvSpPr>
        <p:spPr>
          <a:xfrm>
            <a:off x="8676053" y="1487760"/>
            <a:ext cx="209773" cy="3025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3" name="object 168"/>
          <p:cNvSpPr/>
          <p:nvPr/>
        </p:nvSpPr>
        <p:spPr>
          <a:xfrm>
            <a:off x="8676053" y="1487760"/>
            <a:ext cx="210110" cy="30256"/>
          </a:xfrm>
          <a:custGeom>
            <a:avLst/>
            <a:gdLst/>
            <a:ahLst/>
            <a:cxnLst/>
            <a:rect l="l" t="t" r="r" b="b"/>
            <a:pathLst>
              <a:path w="238125" h="34289">
                <a:moveTo>
                  <a:pt x="0" y="34289"/>
                </a:moveTo>
                <a:lnTo>
                  <a:pt x="0" y="0"/>
                </a:lnTo>
                <a:lnTo>
                  <a:pt x="237743" y="0"/>
                </a:lnTo>
                <a:lnTo>
                  <a:pt x="237743" y="34289"/>
                </a:lnTo>
                <a:lnTo>
                  <a:pt x="0" y="342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4" name="object 169"/>
          <p:cNvSpPr/>
          <p:nvPr/>
        </p:nvSpPr>
        <p:spPr>
          <a:xfrm>
            <a:off x="8613508" y="1347239"/>
            <a:ext cx="62193" cy="301438"/>
          </a:xfrm>
          <a:custGeom>
            <a:avLst/>
            <a:gdLst/>
            <a:ahLst/>
            <a:cxnLst/>
            <a:rect l="l" t="t" r="r" b="b"/>
            <a:pathLst>
              <a:path w="70485" h="341630">
                <a:moveTo>
                  <a:pt x="70123" y="341375"/>
                </a:moveTo>
                <a:lnTo>
                  <a:pt x="34416" y="319587"/>
                </a:lnTo>
                <a:lnTo>
                  <a:pt x="11321" y="267189"/>
                </a:lnTo>
                <a:lnTo>
                  <a:pt x="2889" y="221672"/>
                </a:lnTo>
                <a:lnTo>
                  <a:pt x="0" y="172183"/>
                </a:lnTo>
                <a:lnTo>
                  <a:pt x="626" y="147153"/>
                </a:lnTo>
                <a:lnTo>
                  <a:pt x="6005" y="98929"/>
                </a:lnTo>
                <a:lnTo>
                  <a:pt x="16866" y="56365"/>
                </a:lnTo>
                <a:lnTo>
                  <a:pt x="43380" y="11559"/>
                </a:lnTo>
                <a:lnTo>
                  <a:pt x="54933" y="3627"/>
                </a:lnTo>
                <a:lnTo>
                  <a:pt x="6783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5" name="object 170"/>
          <p:cNvSpPr/>
          <p:nvPr/>
        </p:nvSpPr>
        <p:spPr>
          <a:xfrm>
            <a:off x="8359375" y="1472296"/>
            <a:ext cx="61856" cy="6992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6" name="object 171"/>
          <p:cNvSpPr/>
          <p:nvPr/>
        </p:nvSpPr>
        <p:spPr>
          <a:xfrm>
            <a:off x="8358703" y="1472296"/>
            <a:ext cx="62753" cy="70597"/>
          </a:xfrm>
          <a:custGeom>
            <a:avLst/>
            <a:gdLst/>
            <a:ahLst/>
            <a:cxnLst/>
            <a:rect l="l" t="t" r="r" b="b"/>
            <a:pathLst>
              <a:path w="71120" h="80010">
                <a:moveTo>
                  <a:pt x="0" y="6095"/>
                </a:moveTo>
                <a:lnTo>
                  <a:pt x="9906" y="0"/>
                </a:lnTo>
                <a:lnTo>
                  <a:pt x="70866" y="0"/>
                </a:lnTo>
                <a:lnTo>
                  <a:pt x="70866" y="73913"/>
                </a:lnTo>
                <a:lnTo>
                  <a:pt x="65532" y="80009"/>
                </a:lnTo>
                <a:lnTo>
                  <a:pt x="65532" y="6095"/>
                </a:lnTo>
                <a:lnTo>
                  <a:pt x="0" y="609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7" name="object 172"/>
          <p:cNvSpPr/>
          <p:nvPr/>
        </p:nvSpPr>
        <p:spPr>
          <a:xfrm>
            <a:off x="8398371" y="1407079"/>
            <a:ext cx="219187" cy="537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8" name="object 173"/>
          <p:cNvSpPr/>
          <p:nvPr/>
        </p:nvSpPr>
        <p:spPr>
          <a:xfrm>
            <a:off x="8398371" y="1409768"/>
            <a:ext cx="219635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41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79" name="object 174"/>
          <p:cNvSpPr/>
          <p:nvPr/>
        </p:nvSpPr>
        <p:spPr>
          <a:xfrm>
            <a:off x="8429972" y="1392286"/>
            <a:ext cx="196999" cy="470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0" name="object 175"/>
          <p:cNvSpPr/>
          <p:nvPr/>
        </p:nvSpPr>
        <p:spPr>
          <a:xfrm>
            <a:off x="8429972" y="1394640"/>
            <a:ext cx="197224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265" y="0"/>
                </a:lnTo>
              </a:path>
            </a:pathLst>
          </a:custGeom>
          <a:ln w="6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1" name="object 176"/>
          <p:cNvSpPr/>
          <p:nvPr/>
        </p:nvSpPr>
        <p:spPr>
          <a:xfrm>
            <a:off x="8479054" y="1376823"/>
            <a:ext cx="151952" cy="53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2" name="object 177"/>
          <p:cNvSpPr/>
          <p:nvPr/>
        </p:nvSpPr>
        <p:spPr>
          <a:xfrm>
            <a:off x="8479054" y="1379511"/>
            <a:ext cx="152400" cy="0"/>
          </a:xfrm>
          <a:custGeom>
            <a:avLst/>
            <a:gdLst/>
            <a:ahLst/>
            <a:cxnLst/>
            <a:rect l="l" t="t" r="r" b="b"/>
            <a:pathLst>
              <a:path w="172720">
                <a:moveTo>
                  <a:pt x="0" y="0"/>
                </a:moveTo>
                <a:lnTo>
                  <a:pt x="17221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3" name="object 178"/>
          <p:cNvSpPr/>
          <p:nvPr/>
        </p:nvSpPr>
        <p:spPr>
          <a:xfrm>
            <a:off x="8434005" y="1613491"/>
            <a:ext cx="188259" cy="470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4" name="object 179"/>
          <p:cNvSpPr/>
          <p:nvPr/>
        </p:nvSpPr>
        <p:spPr>
          <a:xfrm>
            <a:off x="8434005" y="1615844"/>
            <a:ext cx="188259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66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5" name="object 180"/>
          <p:cNvSpPr/>
          <p:nvPr/>
        </p:nvSpPr>
        <p:spPr>
          <a:xfrm>
            <a:off x="7803339" y="1421870"/>
            <a:ext cx="332254" cy="166407"/>
          </a:xfrm>
          <a:custGeom>
            <a:avLst/>
            <a:gdLst/>
            <a:ahLst/>
            <a:cxnLst/>
            <a:rect l="l" t="t" r="r" b="b"/>
            <a:pathLst>
              <a:path w="376554" h="188594">
                <a:moveTo>
                  <a:pt x="376428" y="69342"/>
                </a:moveTo>
                <a:lnTo>
                  <a:pt x="363710" y="29469"/>
                </a:lnTo>
                <a:lnTo>
                  <a:pt x="331277" y="4388"/>
                </a:lnTo>
                <a:lnTo>
                  <a:pt x="69342" y="0"/>
                </a:lnTo>
                <a:lnTo>
                  <a:pt x="54937" y="1519"/>
                </a:lnTo>
                <a:lnTo>
                  <a:pt x="19042" y="21761"/>
                </a:lnTo>
                <a:lnTo>
                  <a:pt x="798" y="58859"/>
                </a:lnTo>
                <a:lnTo>
                  <a:pt x="0" y="119633"/>
                </a:lnTo>
                <a:lnTo>
                  <a:pt x="1535" y="134080"/>
                </a:lnTo>
                <a:lnTo>
                  <a:pt x="21983" y="169737"/>
                </a:lnTo>
                <a:lnTo>
                  <a:pt x="59409" y="187514"/>
                </a:lnTo>
                <a:lnTo>
                  <a:pt x="69342" y="188213"/>
                </a:lnTo>
                <a:lnTo>
                  <a:pt x="307086" y="188213"/>
                </a:lnTo>
                <a:lnTo>
                  <a:pt x="347144" y="175621"/>
                </a:lnTo>
                <a:lnTo>
                  <a:pt x="372200" y="143296"/>
                </a:lnTo>
                <a:lnTo>
                  <a:pt x="376428" y="693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6" name="object 181"/>
          <p:cNvSpPr/>
          <p:nvPr/>
        </p:nvSpPr>
        <p:spPr>
          <a:xfrm>
            <a:off x="7803339" y="1421870"/>
            <a:ext cx="332254" cy="166407"/>
          </a:xfrm>
          <a:custGeom>
            <a:avLst/>
            <a:gdLst/>
            <a:ahLst/>
            <a:cxnLst/>
            <a:rect l="l" t="t" r="r" b="b"/>
            <a:pathLst>
              <a:path w="376554" h="188594">
                <a:moveTo>
                  <a:pt x="69342" y="188213"/>
                </a:moveTo>
                <a:lnTo>
                  <a:pt x="307086" y="188213"/>
                </a:lnTo>
                <a:lnTo>
                  <a:pt x="321567" y="186713"/>
                </a:lnTo>
                <a:lnTo>
                  <a:pt x="357594" y="166635"/>
                </a:lnTo>
                <a:lnTo>
                  <a:pt x="375711" y="129550"/>
                </a:lnTo>
                <a:lnTo>
                  <a:pt x="376428" y="69342"/>
                </a:lnTo>
                <a:lnTo>
                  <a:pt x="374908" y="54937"/>
                </a:lnTo>
                <a:lnTo>
                  <a:pt x="354666" y="19042"/>
                </a:lnTo>
                <a:lnTo>
                  <a:pt x="317568" y="798"/>
                </a:lnTo>
                <a:lnTo>
                  <a:pt x="69342" y="0"/>
                </a:lnTo>
                <a:lnTo>
                  <a:pt x="54937" y="1519"/>
                </a:lnTo>
                <a:lnTo>
                  <a:pt x="19042" y="21761"/>
                </a:lnTo>
                <a:lnTo>
                  <a:pt x="798" y="58859"/>
                </a:lnTo>
                <a:lnTo>
                  <a:pt x="0" y="119633"/>
                </a:lnTo>
                <a:lnTo>
                  <a:pt x="1535" y="134080"/>
                </a:lnTo>
                <a:lnTo>
                  <a:pt x="21983" y="169737"/>
                </a:lnTo>
                <a:lnTo>
                  <a:pt x="59409" y="187514"/>
                </a:lnTo>
                <a:lnTo>
                  <a:pt x="69342" y="188213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7" name="object 182"/>
          <p:cNvSpPr txBox="1"/>
          <p:nvPr/>
        </p:nvSpPr>
        <p:spPr>
          <a:xfrm>
            <a:off x="7847938" y="1442025"/>
            <a:ext cx="242607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9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794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79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88" name="object 183"/>
          <p:cNvSpPr/>
          <p:nvPr/>
        </p:nvSpPr>
        <p:spPr>
          <a:xfrm>
            <a:off x="7816786" y="1795698"/>
            <a:ext cx="332254" cy="166407"/>
          </a:xfrm>
          <a:custGeom>
            <a:avLst/>
            <a:gdLst/>
            <a:ahLst/>
            <a:cxnLst/>
            <a:rect l="l" t="t" r="r" b="b"/>
            <a:pathLst>
              <a:path w="376554" h="188594">
                <a:moveTo>
                  <a:pt x="376428" y="69341"/>
                </a:moveTo>
                <a:lnTo>
                  <a:pt x="363835" y="29283"/>
                </a:lnTo>
                <a:lnTo>
                  <a:pt x="331510" y="4227"/>
                </a:lnTo>
                <a:lnTo>
                  <a:pt x="69342" y="0"/>
                </a:lnTo>
                <a:lnTo>
                  <a:pt x="54937" y="1519"/>
                </a:lnTo>
                <a:lnTo>
                  <a:pt x="19042" y="21761"/>
                </a:lnTo>
                <a:lnTo>
                  <a:pt x="798" y="58859"/>
                </a:lnTo>
                <a:lnTo>
                  <a:pt x="0" y="119633"/>
                </a:lnTo>
                <a:lnTo>
                  <a:pt x="1535" y="134080"/>
                </a:lnTo>
                <a:lnTo>
                  <a:pt x="21983" y="169737"/>
                </a:lnTo>
                <a:lnTo>
                  <a:pt x="59409" y="187514"/>
                </a:lnTo>
                <a:lnTo>
                  <a:pt x="69342" y="188213"/>
                </a:lnTo>
                <a:lnTo>
                  <a:pt x="307848" y="188213"/>
                </a:lnTo>
                <a:lnTo>
                  <a:pt x="347835" y="175488"/>
                </a:lnTo>
                <a:lnTo>
                  <a:pt x="372452" y="142856"/>
                </a:lnTo>
                <a:lnTo>
                  <a:pt x="376428" y="693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89" name="object 184"/>
          <p:cNvSpPr/>
          <p:nvPr/>
        </p:nvSpPr>
        <p:spPr>
          <a:xfrm>
            <a:off x="7816786" y="1795698"/>
            <a:ext cx="332254" cy="166407"/>
          </a:xfrm>
          <a:custGeom>
            <a:avLst/>
            <a:gdLst/>
            <a:ahLst/>
            <a:cxnLst/>
            <a:rect l="l" t="t" r="r" b="b"/>
            <a:pathLst>
              <a:path w="376554" h="188594">
                <a:moveTo>
                  <a:pt x="69342" y="188213"/>
                </a:moveTo>
                <a:lnTo>
                  <a:pt x="307848" y="188213"/>
                </a:lnTo>
                <a:lnTo>
                  <a:pt x="322371" y="186697"/>
                </a:lnTo>
                <a:lnTo>
                  <a:pt x="358159" y="166412"/>
                </a:lnTo>
                <a:lnTo>
                  <a:pt x="375805" y="128992"/>
                </a:lnTo>
                <a:lnTo>
                  <a:pt x="376428" y="69341"/>
                </a:lnTo>
                <a:lnTo>
                  <a:pt x="374927" y="54860"/>
                </a:lnTo>
                <a:lnTo>
                  <a:pt x="354849" y="18833"/>
                </a:lnTo>
                <a:lnTo>
                  <a:pt x="317764" y="716"/>
                </a:lnTo>
                <a:lnTo>
                  <a:pt x="69342" y="0"/>
                </a:lnTo>
                <a:lnTo>
                  <a:pt x="54937" y="1519"/>
                </a:lnTo>
                <a:lnTo>
                  <a:pt x="19042" y="21761"/>
                </a:lnTo>
                <a:lnTo>
                  <a:pt x="798" y="58859"/>
                </a:lnTo>
                <a:lnTo>
                  <a:pt x="0" y="119633"/>
                </a:lnTo>
                <a:lnTo>
                  <a:pt x="1535" y="134080"/>
                </a:lnTo>
                <a:lnTo>
                  <a:pt x="21983" y="169737"/>
                </a:lnTo>
                <a:lnTo>
                  <a:pt x="59409" y="187514"/>
                </a:lnTo>
                <a:lnTo>
                  <a:pt x="69342" y="188213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90" name="object 185"/>
          <p:cNvSpPr txBox="1"/>
          <p:nvPr/>
        </p:nvSpPr>
        <p:spPr>
          <a:xfrm>
            <a:off x="7862058" y="1815853"/>
            <a:ext cx="242607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94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794" spc="-4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794" spc="-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79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1" name="object 186"/>
          <p:cNvSpPr/>
          <p:nvPr/>
        </p:nvSpPr>
        <p:spPr>
          <a:xfrm>
            <a:off x="7816786" y="2252898"/>
            <a:ext cx="332254" cy="166407"/>
          </a:xfrm>
          <a:custGeom>
            <a:avLst/>
            <a:gdLst/>
            <a:ahLst/>
            <a:cxnLst/>
            <a:rect l="l" t="t" r="r" b="b"/>
            <a:pathLst>
              <a:path w="376554" h="188595">
                <a:moveTo>
                  <a:pt x="376428" y="68579"/>
                </a:moveTo>
                <a:lnTo>
                  <a:pt x="363702" y="28592"/>
                </a:lnTo>
                <a:lnTo>
                  <a:pt x="331070" y="3975"/>
                </a:lnTo>
                <a:lnTo>
                  <a:pt x="69342" y="0"/>
                </a:lnTo>
                <a:lnTo>
                  <a:pt x="54860" y="1500"/>
                </a:lnTo>
                <a:lnTo>
                  <a:pt x="18833" y="21578"/>
                </a:lnTo>
                <a:lnTo>
                  <a:pt x="716" y="58663"/>
                </a:lnTo>
                <a:lnTo>
                  <a:pt x="0" y="118872"/>
                </a:lnTo>
                <a:lnTo>
                  <a:pt x="1519" y="133276"/>
                </a:lnTo>
                <a:lnTo>
                  <a:pt x="21761" y="169171"/>
                </a:lnTo>
                <a:lnTo>
                  <a:pt x="58859" y="187415"/>
                </a:lnTo>
                <a:lnTo>
                  <a:pt x="69342" y="188213"/>
                </a:lnTo>
                <a:lnTo>
                  <a:pt x="307848" y="188213"/>
                </a:lnTo>
                <a:lnTo>
                  <a:pt x="347648" y="175363"/>
                </a:lnTo>
                <a:lnTo>
                  <a:pt x="372294" y="142628"/>
                </a:lnTo>
                <a:lnTo>
                  <a:pt x="376428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92" name="object 187"/>
          <p:cNvSpPr/>
          <p:nvPr/>
        </p:nvSpPr>
        <p:spPr>
          <a:xfrm>
            <a:off x="7816786" y="2252898"/>
            <a:ext cx="332254" cy="166407"/>
          </a:xfrm>
          <a:custGeom>
            <a:avLst/>
            <a:gdLst/>
            <a:ahLst/>
            <a:cxnLst/>
            <a:rect l="l" t="t" r="r" b="b"/>
            <a:pathLst>
              <a:path w="376554" h="188595">
                <a:moveTo>
                  <a:pt x="69342" y="188213"/>
                </a:moveTo>
                <a:lnTo>
                  <a:pt x="307848" y="188213"/>
                </a:lnTo>
                <a:lnTo>
                  <a:pt x="322294" y="186678"/>
                </a:lnTo>
                <a:lnTo>
                  <a:pt x="357951" y="166230"/>
                </a:lnTo>
                <a:lnTo>
                  <a:pt x="375728" y="128804"/>
                </a:lnTo>
                <a:lnTo>
                  <a:pt x="376428" y="68579"/>
                </a:lnTo>
                <a:lnTo>
                  <a:pt x="374911" y="54056"/>
                </a:lnTo>
                <a:lnTo>
                  <a:pt x="354626" y="18268"/>
                </a:lnTo>
                <a:lnTo>
                  <a:pt x="317206" y="622"/>
                </a:lnTo>
                <a:lnTo>
                  <a:pt x="69342" y="0"/>
                </a:lnTo>
                <a:lnTo>
                  <a:pt x="54860" y="1500"/>
                </a:lnTo>
                <a:lnTo>
                  <a:pt x="18833" y="21578"/>
                </a:lnTo>
                <a:lnTo>
                  <a:pt x="716" y="58663"/>
                </a:lnTo>
                <a:lnTo>
                  <a:pt x="0" y="118872"/>
                </a:lnTo>
                <a:lnTo>
                  <a:pt x="1519" y="133276"/>
                </a:lnTo>
                <a:lnTo>
                  <a:pt x="21761" y="169171"/>
                </a:lnTo>
                <a:lnTo>
                  <a:pt x="58859" y="187415"/>
                </a:lnTo>
                <a:lnTo>
                  <a:pt x="69342" y="188213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93" name="object 188"/>
          <p:cNvSpPr txBox="1"/>
          <p:nvPr/>
        </p:nvSpPr>
        <p:spPr>
          <a:xfrm>
            <a:off x="7862058" y="2272380"/>
            <a:ext cx="242607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94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794" spc="-4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794" spc="-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79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4" name="object 189"/>
          <p:cNvSpPr/>
          <p:nvPr/>
        </p:nvSpPr>
        <p:spPr>
          <a:xfrm>
            <a:off x="7841663" y="2671775"/>
            <a:ext cx="331694" cy="166407"/>
          </a:xfrm>
          <a:custGeom>
            <a:avLst/>
            <a:gdLst/>
            <a:ahLst/>
            <a:cxnLst/>
            <a:rect l="l" t="t" r="r" b="b"/>
            <a:pathLst>
              <a:path w="375920" h="188595">
                <a:moveTo>
                  <a:pt x="375665" y="68579"/>
                </a:moveTo>
                <a:lnTo>
                  <a:pt x="362940" y="28592"/>
                </a:lnTo>
                <a:lnTo>
                  <a:pt x="330308" y="3975"/>
                </a:lnTo>
                <a:lnTo>
                  <a:pt x="68579" y="0"/>
                </a:lnTo>
                <a:lnTo>
                  <a:pt x="54056" y="1516"/>
                </a:lnTo>
                <a:lnTo>
                  <a:pt x="18268" y="21801"/>
                </a:lnTo>
                <a:lnTo>
                  <a:pt x="622" y="59221"/>
                </a:lnTo>
                <a:lnTo>
                  <a:pt x="0" y="118872"/>
                </a:lnTo>
                <a:lnTo>
                  <a:pt x="1500" y="133353"/>
                </a:lnTo>
                <a:lnTo>
                  <a:pt x="21578" y="169380"/>
                </a:lnTo>
                <a:lnTo>
                  <a:pt x="58663" y="187497"/>
                </a:lnTo>
                <a:lnTo>
                  <a:pt x="68579" y="188213"/>
                </a:lnTo>
                <a:lnTo>
                  <a:pt x="307086" y="188213"/>
                </a:lnTo>
                <a:lnTo>
                  <a:pt x="346886" y="175363"/>
                </a:lnTo>
                <a:lnTo>
                  <a:pt x="371532" y="142628"/>
                </a:lnTo>
                <a:lnTo>
                  <a:pt x="375665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95" name="object 190"/>
          <p:cNvSpPr/>
          <p:nvPr/>
        </p:nvSpPr>
        <p:spPr>
          <a:xfrm>
            <a:off x="7841663" y="2671775"/>
            <a:ext cx="331694" cy="166407"/>
          </a:xfrm>
          <a:custGeom>
            <a:avLst/>
            <a:gdLst/>
            <a:ahLst/>
            <a:cxnLst/>
            <a:rect l="l" t="t" r="r" b="b"/>
            <a:pathLst>
              <a:path w="375920" h="188595">
                <a:moveTo>
                  <a:pt x="68579" y="188213"/>
                </a:moveTo>
                <a:lnTo>
                  <a:pt x="307086" y="188213"/>
                </a:lnTo>
                <a:lnTo>
                  <a:pt x="321532" y="186678"/>
                </a:lnTo>
                <a:lnTo>
                  <a:pt x="357189" y="166230"/>
                </a:lnTo>
                <a:lnTo>
                  <a:pt x="374966" y="128804"/>
                </a:lnTo>
                <a:lnTo>
                  <a:pt x="375665" y="68579"/>
                </a:lnTo>
                <a:lnTo>
                  <a:pt x="374149" y="54056"/>
                </a:lnTo>
                <a:lnTo>
                  <a:pt x="353864" y="18268"/>
                </a:lnTo>
                <a:lnTo>
                  <a:pt x="316444" y="622"/>
                </a:lnTo>
                <a:lnTo>
                  <a:pt x="68579" y="0"/>
                </a:lnTo>
                <a:lnTo>
                  <a:pt x="54056" y="1516"/>
                </a:lnTo>
                <a:lnTo>
                  <a:pt x="18268" y="21801"/>
                </a:lnTo>
                <a:lnTo>
                  <a:pt x="622" y="59221"/>
                </a:lnTo>
                <a:lnTo>
                  <a:pt x="0" y="118872"/>
                </a:lnTo>
                <a:lnTo>
                  <a:pt x="1500" y="133353"/>
                </a:lnTo>
                <a:lnTo>
                  <a:pt x="21578" y="169380"/>
                </a:lnTo>
                <a:lnTo>
                  <a:pt x="58663" y="187497"/>
                </a:lnTo>
                <a:lnTo>
                  <a:pt x="68579" y="188213"/>
                </a:lnTo>
                <a:close/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96" name="object 191"/>
          <p:cNvSpPr txBox="1"/>
          <p:nvPr/>
        </p:nvSpPr>
        <p:spPr>
          <a:xfrm>
            <a:off x="7886263" y="2691256"/>
            <a:ext cx="242607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94" spc="-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794" spc="-4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794" spc="-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79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7" name="object 192"/>
          <p:cNvSpPr/>
          <p:nvPr/>
        </p:nvSpPr>
        <p:spPr>
          <a:xfrm>
            <a:off x="8148929" y="2331563"/>
            <a:ext cx="129428" cy="4482"/>
          </a:xfrm>
          <a:custGeom>
            <a:avLst/>
            <a:gdLst/>
            <a:ahLst/>
            <a:cxnLst/>
            <a:rect l="l" t="t" r="r" b="b"/>
            <a:pathLst>
              <a:path w="146685" h="5079">
                <a:moveTo>
                  <a:pt x="146303" y="0"/>
                </a:moveTo>
                <a:lnTo>
                  <a:pt x="0" y="4572"/>
                </a:lnTo>
              </a:path>
            </a:pathLst>
          </a:custGeom>
          <a:ln w="41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98" name="object 193"/>
          <p:cNvSpPr/>
          <p:nvPr/>
        </p:nvSpPr>
        <p:spPr>
          <a:xfrm>
            <a:off x="8173132" y="2754474"/>
            <a:ext cx="171450" cy="6724"/>
          </a:xfrm>
          <a:custGeom>
            <a:avLst/>
            <a:gdLst/>
            <a:ahLst/>
            <a:cxnLst/>
            <a:rect l="l" t="t" r="r" b="b"/>
            <a:pathLst>
              <a:path w="194310" h="7620">
                <a:moveTo>
                  <a:pt x="0" y="0"/>
                </a:moveTo>
                <a:lnTo>
                  <a:pt x="194310" y="7620"/>
                </a:lnTo>
              </a:path>
            </a:pathLst>
          </a:custGeom>
          <a:ln w="41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199" name="object 194"/>
          <p:cNvSpPr/>
          <p:nvPr/>
        </p:nvSpPr>
        <p:spPr>
          <a:xfrm>
            <a:off x="8135482" y="1505242"/>
            <a:ext cx="169769" cy="8404"/>
          </a:xfrm>
          <a:custGeom>
            <a:avLst/>
            <a:gdLst/>
            <a:ahLst/>
            <a:cxnLst/>
            <a:rect l="l" t="t" r="r" b="b"/>
            <a:pathLst>
              <a:path w="192404" h="9525">
                <a:moveTo>
                  <a:pt x="0" y="0"/>
                </a:moveTo>
                <a:lnTo>
                  <a:pt x="192023" y="9143"/>
                </a:lnTo>
              </a:path>
            </a:pathLst>
          </a:custGeom>
          <a:ln w="41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00" name="object 195"/>
          <p:cNvSpPr/>
          <p:nvPr/>
        </p:nvSpPr>
        <p:spPr>
          <a:xfrm>
            <a:off x="8148928" y="1858227"/>
            <a:ext cx="196103" cy="21291"/>
          </a:xfrm>
          <a:custGeom>
            <a:avLst/>
            <a:gdLst/>
            <a:ahLst/>
            <a:cxnLst/>
            <a:rect l="l" t="t" r="r" b="b"/>
            <a:pathLst>
              <a:path w="222250" h="24130">
                <a:moveTo>
                  <a:pt x="0" y="23621"/>
                </a:moveTo>
                <a:lnTo>
                  <a:pt x="221741" y="0"/>
                </a:lnTo>
              </a:path>
            </a:pathLst>
          </a:custGeom>
          <a:ln w="41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01" name="object 196"/>
          <p:cNvSpPr/>
          <p:nvPr/>
        </p:nvSpPr>
        <p:spPr>
          <a:xfrm>
            <a:off x="7574738" y="1505241"/>
            <a:ext cx="242047" cy="374276"/>
          </a:xfrm>
          <a:custGeom>
            <a:avLst/>
            <a:gdLst/>
            <a:ahLst/>
            <a:cxnLst/>
            <a:rect l="l" t="t" r="r" b="b"/>
            <a:pathLst>
              <a:path w="274320" h="424180">
                <a:moveTo>
                  <a:pt x="259079" y="0"/>
                </a:moveTo>
                <a:lnTo>
                  <a:pt x="0" y="0"/>
                </a:lnTo>
                <a:lnTo>
                  <a:pt x="0" y="423671"/>
                </a:lnTo>
                <a:lnTo>
                  <a:pt x="274319" y="423671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02" name="object 197"/>
          <p:cNvSpPr/>
          <p:nvPr/>
        </p:nvSpPr>
        <p:spPr>
          <a:xfrm>
            <a:off x="7574738" y="1879070"/>
            <a:ext cx="242047" cy="456640"/>
          </a:xfrm>
          <a:custGeom>
            <a:avLst/>
            <a:gdLst/>
            <a:ahLst/>
            <a:cxnLst/>
            <a:rect l="l" t="t" r="r" b="b"/>
            <a:pathLst>
              <a:path w="274320" h="517525">
                <a:moveTo>
                  <a:pt x="274319" y="517398"/>
                </a:moveTo>
                <a:lnTo>
                  <a:pt x="0" y="517398"/>
                </a:lnTo>
                <a:lnTo>
                  <a:pt x="0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03" name="object 198"/>
          <p:cNvSpPr/>
          <p:nvPr/>
        </p:nvSpPr>
        <p:spPr>
          <a:xfrm>
            <a:off x="7574739" y="2335598"/>
            <a:ext cx="267260" cy="419100"/>
          </a:xfrm>
          <a:custGeom>
            <a:avLst/>
            <a:gdLst/>
            <a:ahLst/>
            <a:cxnLst/>
            <a:rect l="l" t="t" r="r" b="b"/>
            <a:pathLst>
              <a:path w="302895" h="474979">
                <a:moveTo>
                  <a:pt x="302513" y="474725"/>
                </a:moveTo>
                <a:lnTo>
                  <a:pt x="0" y="474725"/>
                </a:lnTo>
                <a:lnTo>
                  <a:pt x="0" y="0"/>
                </a:lnTo>
              </a:path>
            </a:pathLst>
          </a:custGeom>
          <a:ln w="45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05" name="object 200"/>
          <p:cNvSpPr/>
          <p:nvPr/>
        </p:nvSpPr>
        <p:spPr>
          <a:xfrm>
            <a:off x="9068062" y="2991669"/>
            <a:ext cx="665069" cy="189940"/>
          </a:xfrm>
          <a:custGeom>
            <a:avLst/>
            <a:gdLst/>
            <a:ahLst/>
            <a:cxnLst/>
            <a:rect l="l" t="t" r="r" b="b"/>
            <a:pathLst>
              <a:path w="753745" h="215264">
                <a:moveTo>
                  <a:pt x="140495" y="40902"/>
                </a:moveTo>
                <a:lnTo>
                  <a:pt x="117705" y="10260"/>
                </a:lnTo>
                <a:lnTo>
                  <a:pt x="80594" y="244"/>
                </a:lnTo>
                <a:lnTo>
                  <a:pt x="67408" y="0"/>
                </a:lnTo>
                <a:lnTo>
                  <a:pt x="56111" y="2328"/>
                </a:lnTo>
                <a:lnTo>
                  <a:pt x="21876" y="22144"/>
                </a:lnTo>
                <a:lnTo>
                  <a:pt x="2566" y="58376"/>
                </a:lnTo>
                <a:lnTo>
                  <a:pt x="0" y="85953"/>
                </a:lnTo>
                <a:lnTo>
                  <a:pt x="839" y="97115"/>
                </a:lnTo>
                <a:lnTo>
                  <a:pt x="12525" y="135619"/>
                </a:lnTo>
                <a:lnTo>
                  <a:pt x="22069" y="147802"/>
                </a:lnTo>
                <a:lnTo>
                  <a:pt x="22069" y="82627"/>
                </a:lnTo>
                <a:lnTo>
                  <a:pt x="22935" y="71910"/>
                </a:lnTo>
                <a:lnTo>
                  <a:pt x="37106" y="34896"/>
                </a:lnTo>
                <a:lnTo>
                  <a:pt x="84756" y="18241"/>
                </a:lnTo>
                <a:lnTo>
                  <a:pt x="96438" y="21767"/>
                </a:lnTo>
                <a:lnTo>
                  <a:pt x="108196" y="29252"/>
                </a:lnTo>
                <a:lnTo>
                  <a:pt x="115595" y="39136"/>
                </a:lnTo>
                <a:lnTo>
                  <a:pt x="121127" y="51980"/>
                </a:lnTo>
                <a:lnTo>
                  <a:pt x="140495" y="40902"/>
                </a:lnTo>
                <a:close/>
              </a:path>
              <a:path w="753745" h="215264">
                <a:moveTo>
                  <a:pt x="145511" y="114464"/>
                </a:moveTo>
                <a:lnTo>
                  <a:pt x="123413" y="109130"/>
                </a:lnTo>
                <a:lnTo>
                  <a:pt x="120582" y="120051"/>
                </a:lnTo>
                <a:lnTo>
                  <a:pt x="114704" y="131574"/>
                </a:lnTo>
                <a:lnTo>
                  <a:pt x="106644" y="140376"/>
                </a:lnTo>
                <a:lnTo>
                  <a:pt x="97335" y="146177"/>
                </a:lnTo>
                <a:lnTo>
                  <a:pt x="85503" y="149712"/>
                </a:lnTo>
                <a:lnTo>
                  <a:pt x="70152" y="150748"/>
                </a:lnTo>
                <a:lnTo>
                  <a:pt x="58240" y="147898"/>
                </a:lnTo>
                <a:lnTo>
                  <a:pt x="25164" y="108787"/>
                </a:lnTo>
                <a:lnTo>
                  <a:pt x="22069" y="82627"/>
                </a:lnTo>
                <a:lnTo>
                  <a:pt x="22069" y="147802"/>
                </a:lnTo>
                <a:lnTo>
                  <a:pt x="64999" y="168628"/>
                </a:lnTo>
                <a:lnTo>
                  <a:pt x="80594" y="169280"/>
                </a:lnTo>
                <a:lnTo>
                  <a:pt x="92034" y="167983"/>
                </a:lnTo>
                <a:lnTo>
                  <a:pt x="127718" y="149169"/>
                </a:lnTo>
                <a:lnTo>
                  <a:pt x="141078" y="127946"/>
                </a:lnTo>
                <a:lnTo>
                  <a:pt x="145511" y="114464"/>
                </a:lnTo>
                <a:close/>
              </a:path>
              <a:path w="753745" h="215264">
                <a:moveTo>
                  <a:pt x="274233" y="102028"/>
                </a:moveTo>
                <a:lnTo>
                  <a:pt x="252606" y="55918"/>
                </a:lnTo>
                <a:lnTo>
                  <a:pt x="214967" y="44560"/>
                </a:lnTo>
                <a:lnTo>
                  <a:pt x="202341" y="46706"/>
                </a:lnTo>
                <a:lnTo>
                  <a:pt x="166624" y="78775"/>
                </a:lnTo>
                <a:lnTo>
                  <a:pt x="162275" y="106844"/>
                </a:lnTo>
                <a:lnTo>
                  <a:pt x="163142" y="120375"/>
                </a:lnTo>
                <a:lnTo>
                  <a:pt x="166078" y="133344"/>
                </a:lnTo>
                <a:lnTo>
                  <a:pt x="171077" y="144481"/>
                </a:lnTo>
                <a:lnTo>
                  <a:pt x="178122" y="153924"/>
                </a:lnTo>
                <a:lnTo>
                  <a:pt x="182849" y="157609"/>
                </a:lnTo>
                <a:lnTo>
                  <a:pt x="182849" y="106844"/>
                </a:lnTo>
                <a:lnTo>
                  <a:pt x="182902" y="103818"/>
                </a:lnTo>
                <a:lnTo>
                  <a:pt x="207588" y="63018"/>
                </a:lnTo>
                <a:lnTo>
                  <a:pt x="222110" y="61337"/>
                </a:lnTo>
                <a:lnTo>
                  <a:pt x="234086" y="65077"/>
                </a:lnTo>
                <a:lnTo>
                  <a:pt x="244290" y="74030"/>
                </a:lnTo>
                <a:lnTo>
                  <a:pt x="249187" y="83004"/>
                </a:lnTo>
                <a:lnTo>
                  <a:pt x="251985" y="95327"/>
                </a:lnTo>
                <a:lnTo>
                  <a:pt x="252794" y="111931"/>
                </a:lnTo>
                <a:lnTo>
                  <a:pt x="252794" y="158317"/>
                </a:lnTo>
                <a:lnTo>
                  <a:pt x="260769" y="151153"/>
                </a:lnTo>
                <a:lnTo>
                  <a:pt x="268209" y="140262"/>
                </a:lnTo>
                <a:lnTo>
                  <a:pt x="271584" y="130247"/>
                </a:lnTo>
                <a:lnTo>
                  <a:pt x="273595" y="117705"/>
                </a:lnTo>
                <a:lnTo>
                  <a:pt x="274233" y="102028"/>
                </a:lnTo>
                <a:close/>
              </a:path>
              <a:path w="753745" h="215264">
                <a:moveTo>
                  <a:pt x="252794" y="158317"/>
                </a:moveTo>
                <a:lnTo>
                  <a:pt x="252794" y="111931"/>
                </a:lnTo>
                <a:lnTo>
                  <a:pt x="250871" y="124190"/>
                </a:lnTo>
                <a:lnTo>
                  <a:pt x="245970" y="135465"/>
                </a:lnTo>
                <a:lnTo>
                  <a:pt x="237093" y="146694"/>
                </a:lnTo>
                <a:lnTo>
                  <a:pt x="226320" y="150818"/>
                </a:lnTo>
                <a:lnTo>
                  <a:pt x="209801" y="151492"/>
                </a:lnTo>
                <a:lnTo>
                  <a:pt x="199513" y="145890"/>
                </a:lnTo>
                <a:lnTo>
                  <a:pt x="188088" y="133592"/>
                </a:lnTo>
                <a:lnTo>
                  <a:pt x="184227" y="121665"/>
                </a:lnTo>
                <a:lnTo>
                  <a:pt x="182849" y="106844"/>
                </a:lnTo>
                <a:lnTo>
                  <a:pt x="182849" y="157609"/>
                </a:lnTo>
                <a:lnTo>
                  <a:pt x="186753" y="160653"/>
                </a:lnTo>
                <a:lnTo>
                  <a:pt x="197237" y="165401"/>
                </a:lnTo>
                <a:lnTo>
                  <a:pt x="210275" y="168118"/>
                </a:lnTo>
                <a:lnTo>
                  <a:pt x="226567" y="168754"/>
                </a:lnTo>
                <a:lnTo>
                  <a:pt x="238348" y="165783"/>
                </a:lnTo>
                <a:lnTo>
                  <a:pt x="251465" y="159511"/>
                </a:lnTo>
                <a:lnTo>
                  <a:pt x="252794" y="158317"/>
                </a:lnTo>
                <a:close/>
              </a:path>
              <a:path w="753745" h="215264">
                <a:moveTo>
                  <a:pt x="402249" y="102028"/>
                </a:moveTo>
                <a:lnTo>
                  <a:pt x="380622" y="55918"/>
                </a:lnTo>
                <a:lnTo>
                  <a:pt x="342983" y="44560"/>
                </a:lnTo>
                <a:lnTo>
                  <a:pt x="330357" y="46706"/>
                </a:lnTo>
                <a:lnTo>
                  <a:pt x="294640" y="78775"/>
                </a:lnTo>
                <a:lnTo>
                  <a:pt x="290291" y="106844"/>
                </a:lnTo>
                <a:lnTo>
                  <a:pt x="291158" y="120375"/>
                </a:lnTo>
                <a:lnTo>
                  <a:pt x="294094" y="133344"/>
                </a:lnTo>
                <a:lnTo>
                  <a:pt x="299093" y="144481"/>
                </a:lnTo>
                <a:lnTo>
                  <a:pt x="306138" y="153924"/>
                </a:lnTo>
                <a:lnTo>
                  <a:pt x="310865" y="157609"/>
                </a:lnTo>
                <a:lnTo>
                  <a:pt x="310865" y="106844"/>
                </a:lnTo>
                <a:lnTo>
                  <a:pt x="310917" y="103840"/>
                </a:lnTo>
                <a:lnTo>
                  <a:pt x="335584" y="63022"/>
                </a:lnTo>
                <a:lnTo>
                  <a:pt x="350090" y="61337"/>
                </a:lnTo>
                <a:lnTo>
                  <a:pt x="361784" y="65077"/>
                </a:lnTo>
                <a:lnTo>
                  <a:pt x="372306" y="74030"/>
                </a:lnTo>
                <a:lnTo>
                  <a:pt x="377203" y="83004"/>
                </a:lnTo>
                <a:lnTo>
                  <a:pt x="380001" y="95327"/>
                </a:lnTo>
                <a:lnTo>
                  <a:pt x="380810" y="111931"/>
                </a:lnTo>
                <a:lnTo>
                  <a:pt x="380810" y="158317"/>
                </a:lnTo>
                <a:lnTo>
                  <a:pt x="388785" y="151153"/>
                </a:lnTo>
                <a:lnTo>
                  <a:pt x="396225" y="140262"/>
                </a:lnTo>
                <a:lnTo>
                  <a:pt x="399600" y="130247"/>
                </a:lnTo>
                <a:lnTo>
                  <a:pt x="401611" y="117705"/>
                </a:lnTo>
                <a:lnTo>
                  <a:pt x="402249" y="102028"/>
                </a:lnTo>
                <a:close/>
              </a:path>
              <a:path w="753745" h="215264">
                <a:moveTo>
                  <a:pt x="380810" y="158317"/>
                </a:moveTo>
                <a:lnTo>
                  <a:pt x="380810" y="111931"/>
                </a:lnTo>
                <a:lnTo>
                  <a:pt x="378887" y="124190"/>
                </a:lnTo>
                <a:lnTo>
                  <a:pt x="373986" y="135465"/>
                </a:lnTo>
                <a:lnTo>
                  <a:pt x="365109" y="146694"/>
                </a:lnTo>
                <a:lnTo>
                  <a:pt x="354336" y="150818"/>
                </a:lnTo>
                <a:lnTo>
                  <a:pt x="337817" y="151492"/>
                </a:lnTo>
                <a:lnTo>
                  <a:pt x="327529" y="145890"/>
                </a:lnTo>
                <a:lnTo>
                  <a:pt x="316104" y="133592"/>
                </a:lnTo>
                <a:lnTo>
                  <a:pt x="312243" y="121665"/>
                </a:lnTo>
                <a:lnTo>
                  <a:pt x="310865" y="106844"/>
                </a:lnTo>
                <a:lnTo>
                  <a:pt x="310865" y="157609"/>
                </a:lnTo>
                <a:lnTo>
                  <a:pt x="314769" y="160653"/>
                </a:lnTo>
                <a:lnTo>
                  <a:pt x="325253" y="165401"/>
                </a:lnTo>
                <a:lnTo>
                  <a:pt x="338291" y="168118"/>
                </a:lnTo>
                <a:lnTo>
                  <a:pt x="354583" y="168754"/>
                </a:lnTo>
                <a:lnTo>
                  <a:pt x="366364" y="165783"/>
                </a:lnTo>
                <a:lnTo>
                  <a:pt x="379481" y="159511"/>
                </a:lnTo>
                <a:lnTo>
                  <a:pt x="380810" y="158317"/>
                </a:lnTo>
                <a:close/>
              </a:path>
              <a:path w="753745" h="215264">
                <a:moveTo>
                  <a:pt x="445739" y="167042"/>
                </a:moveTo>
                <a:lnTo>
                  <a:pt x="445739" y="1688"/>
                </a:lnTo>
                <a:lnTo>
                  <a:pt x="425165" y="1688"/>
                </a:lnTo>
                <a:lnTo>
                  <a:pt x="425165" y="167042"/>
                </a:lnTo>
                <a:lnTo>
                  <a:pt x="445739" y="167042"/>
                </a:lnTo>
                <a:close/>
              </a:path>
              <a:path w="753745" h="215264">
                <a:moveTo>
                  <a:pt x="497555" y="25310"/>
                </a:moveTo>
                <a:lnTo>
                  <a:pt x="497555" y="1688"/>
                </a:lnTo>
                <a:lnTo>
                  <a:pt x="476981" y="1688"/>
                </a:lnTo>
                <a:lnTo>
                  <a:pt x="476981" y="25310"/>
                </a:lnTo>
                <a:lnTo>
                  <a:pt x="497555" y="25310"/>
                </a:lnTo>
                <a:close/>
              </a:path>
              <a:path w="753745" h="215264">
                <a:moveTo>
                  <a:pt x="497555" y="167042"/>
                </a:moveTo>
                <a:lnTo>
                  <a:pt x="497555" y="47408"/>
                </a:lnTo>
                <a:lnTo>
                  <a:pt x="476981" y="47408"/>
                </a:lnTo>
                <a:lnTo>
                  <a:pt x="476981" y="167042"/>
                </a:lnTo>
                <a:lnTo>
                  <a:pt x="497555" y="167042"/>
                </a:lnTo>
                <a:close/>
              </a:path>
              <a:path w="753745" h="215264">
                <a:moveTo>
                  <a:pt x="624809" y="167042"/>
                </a:moveTo>
                <a:lnTo>
                  <a:pt x="624809" y="77126"/>
                </a:lnTo>
                <a:lnTo>
                  <a:pt x="622523" y="67982"/>
                </a:lnTo>
                <a:lnTo>
                  <a:pt x="578897" y="44823"/>
                </a:lnTo>
                <a:lnTo>
                  <a:pt x="565837" y="48068"/>
                </a:lnTo>
                <a:lnTo>
                  <a:pt x="554940" y="54439"/>
                </a:lnTo>
                <a:lnTo>
                  <a:pt x="546323" y="64172"/>
                </a:lnTo>
                <a:lnTo>
                  <a:pt x="546323" y="47408"/>
                </a:lnTo>
                <a:lnTo>
                  <a:pt x="528035" y="47408"/>
                </a:lnTo>
                <a:lnTo>
                  <a:pt x="528035" y="167042"/>
                </a:lnTo>
                <a:lnTo>
                  <a:pt x="548609" y="167042"/>
                </a:lnTo>
                <a:lnTo>
                  <a:pt x="549050" y="92134"/>
                </a:lnTo>
                <a:lnTo>
                  <a:pt x="552010" y="78901"/>
                </a:lnTo>
                <a:lnTo>
                  <a:pt x="557753" y="70268"/>
                </a:lnTo>
                <a:lnTo>
                  <a:pt x="563849" y="64934"/>
                </a:lnTo>
                <a:lnTo>
                  <a:pt x="571469" y="62648"/>
                </a:lnTo>
                <a:lnTo>
                  <a:pt x="579851" y="61886"/>
                </a:lnTo>
                <a:lnTo>
                  <a:pt x="585185" y="62648"/>
                </a:lnTo>
                <a:lnTo>
                  <a:pt x="604997" y="86270"/>
                </a:lnTo>
                <a:lnTo>
                  <a:pt x="604997" y="167042"/>
                </a:lnTo>
                <a:lnTo>
                  <a:pt x="624809" y="167042"/>
                </a:lnTo>
                <a:close/>
              </a:path>
              <a:path w="753745" h="215264">
                <a:moveTo>
                  <a:pt x="753587" y="150278"/>
                </a:moveTo>
                <a:lnTo>
                  <a:pt x="753587" y="47408"/>
                </a:lnTo>
                <a:lnTo>
                  <a:pt x="734502" y="47481"/>
                </a:lnTo>
                <a:lnTo>
                  <a:pt x="729980" y="56903"/>
                </a:lnTo>
                <a:lnTo>
                  <a:pt x="720515" y="50303"/>
                </a:lnTo>
                <a:lnTo>
                  <a:pt x="708371" y="46454"/>
                </a:lnTo>
                <a:lnTo>
                  <a:pt x="692528" y="45273"/>
                </a:lnTo>
                <a:lnTo>
                  <a:pt x="680982" y="48616"/>
                </a:lnTo>
                <a:lnTo>
                  <a:pt x="653597" y="76970"/>
                </a:lnTo>
                <a:lnTo>
                  <a:pt x="648924" y="115327"/>
                </a:lnTo>
                <a:lnTo>
                  <a:pt x="651398" y="127839"/>
                </a:lnTo>
                <a:lnTo>
                  <a:pt x="656042" y="139593"/>
                </a:lnTo>
                <a:lnTo>
                  <a:pt x="662949" y="150732"/>
                </a:lnTo>
                <a:lnTo>
                  <a:pt x="669005" y="156323"/>
                </a:lnTo>
                <a:lnTo>
                  <a:pt x="669005" y="105320"/>
                </a:lnTo>
                <a:lnTo>
                  <a:pt x="669025" y="103343"/>
                </a:lnTo>
                <a:lnTo>
                  <a:pt x="693423" y="63036"/>
                </a:lnTo>
                <a:lnTo>
                  <a:pt x="708669" y="62034"/>
                </a:lnTo>
                <a:lnTo>
                  <a:pt x="718558" y="67679"/>
                </a:lnTo>
                <a:lnTo>
                  <a:pt x="729950" y="80663"/>
                </a:lnTo>
                <a:lnTo>
                  <a:pt x="733412" y="92463"/>
                </a:lnTo>
                <a:lnTo>
                  <a:pt x="734502" y="108071"/>
                </a:lnTo>
                <a:lnTo>
                  <a:pt x="734502" y="204788"/>
                </a:lnTo>
                <a:lnTo>
                  <a:pt x="740894" y="199618"/>
                </a:lnTo>
                <a:lnTo>
                  <a:pt x="748047" y="188728"/>
                </a:lnTo>
                <a:lnTo>
                  <a:pt x="751028" y="179339"/>
                </a:lnTo>
                <a:lnTo>
                  <a:pt x="752923" y="166571"/>
                </a:lnTo>
                <a:lnTo>
                  <a:pt x="753587" y="150278"/>
                </a:lnTo>
                <a:close/>
              </a:path>
              <a:path w="753745" h="215264">
                <a:moveTo>
                  <a:pt x="733012" y="205993"/>
                </a:moveTo>
                <a:lnTo>
                  <a:pt x="733012" y="151862"/>
                </a:lnTo>
                <a:lnTo>
                  <a:pt x="732518" y="167701"/>
                </a:lnTo>
                <a:lnTo>
                  <a:pt x="731489" y="176948"/>
                </a:lnTo>
                <a:lnTo>
                  <a:pt x="729950" y="183827"/>
                </a:lnTo>
                <a:lnTo>
                  <a:pt x="726155" y="189140"/>
                </a:lnTo>
                <a:lnTo>
                  <a:pt x="720821" y="192950"/>
                </a:lnTo>
                <a:lnTo>
                  <a:pt x="716249" y="196760"/>
                </a:lnTo>
                <a:lnTo>
                  <a:pt x="708669" y="198276"/>
                </a:lnTo>
                <a:lnTo>
                  <a:pt x="690117" y="198234"/>
                </a:lnTo>
                <a:lnTo>
                  <a:pt x="683483" y="196760"/>
                </a:lnTo>
                <a:lnTo>
                  <a:pt x="678911" y="192950"/>
                </a:lnTo>
                <a:lnTo>
                  <a:pt x="675101" y="189902"/>
                </a:lnTo>
                <a:lnTo>
                  <a:pt x="672815" y="185330"/>
                </a:lnTo>
                <a:lnTo>
                  <a:pt x="672053" y="179234"/>
                </a:lnTo>
                <a:lnTo>
                  <a:pt x="652241" y="176948"/>
                </a:lnTo>
                <a:lnTo>
                  <a:pt x="677532" y="211832"/>
                </a:lnTo>
                <a:lnTo>
                  <a:pt x="707117" y="214719"/>
                </a:lnTo>
                <a:lnTo>
                  <a:pt x="719618" y="212371"/>
                </a:lnTo>
                <a:lnTo>
                  <a:pt x="731051" y="207579"/>
                </a:lnTo>
                <a:lnTo>
                  <a:pt x="733012" y="205993"/>
                </a:lnTo>
                <a:close/>
              </a:path>
              <a:path w="753745" h="215264">
                <a:moveTo>
                  <a:pt x="734502" y="204788"/>
                </a:moveTo>
                <a:lnTo>
                  <a:pt x="734502" y="108071"/>
                </a:lnTo>
                <a:lnTo>
                  <a:pt x="733012" y="121053"/>
                </a:lnTo>
                <a:lnTo>
                  <a:pt x="728758" y="132607"/>
                </a:lnTo>
                <a:lnTo>
                  <a:pt x="720880" y="143531"/>
                </a:lnTo>
                <a:lnTo>
                  <a:pt x="710488" y="148380"/>
                </a:lnTo>
                <a:lnTo>
                  <a:pt x="695289" y="149530"/>
                </a:lnTo>
                <a:lnTo>
                  <a:pt x="684948" y="144301"/>
                </a:lnTo>
                <a:lnTo>
                  <a:pt x="673689" y="132188"/>
                </a:lnTo>
                <a:lnTo>
                  <a:pt x="670176" y="120218"/>
                </a:lnTo>
                <a:lnTo>
                  <a:pt x="669005" y="105320"/>
                </a:lnTo>
                <a:lnTo>
                  <a:pt x="669005" y="156323"/>
                </a:lnTo>
                <a:lnTo>
                  <a:pt x="711402" y="165530"/>
                </a:lnTo>
                <a:lnTo>
                  <a:pt x="722939" y="160409"/>
                </a:lnTo>
                <a:lnTo>
                  <a:pt x="733012" y="151862"/>
                </a:lnTo>
                <a:lnTo>
                  <a:pt x="733012" y="205993"/>
                </a:lnTo>
                <a:lnTo>
                  <a:pt x="734502" y="204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sp>
        <p:nvSpPr>
          <p:cNvPr id="206" name="object 201"/>
          <p:cNvSpPr/>
          <p:nvPr/>
        </p:nvSpPr>
        <p:spPr>
          <a:xfrm>
            <a:off x="9125185" y="3237222"/>
            <a:ext cx="562535" cy="147918"/>
          </a:xfrm>
          <a:custGeom>
            <a:avLst/>
            <a:gdLst/>
            <a:ahLst/>
            <a:cxnLst/>
            <a:rect l="l" t="t" r="r" b="b"/>
            <a:pathLst>
              <a:path w="637540" h="167639">
                <a:moveTo>
                  <a:pt x="130301" y="19050"/>
                </a:moveTo>
                <a:lnTo>
                  <a:pt x="130301" y="0"/>
                </a:lnTo>
                <a:lnTo>
                  <a:pt x="0" y="0"/>
                </a:lnTo>
                <a:lnTo>
                  <a:pt x="0" y="19050"/>
                </a:lnTo>
                <a:lnTo>
                  <a:pt x="54101" y="19050"/>
                </a:lnTo>
                <a:lnTo>
                  <a:pt x="54101" y="164592"/>
                </a:lnTo>
                <a:lnTo>
                  <a:pt x="75437" y="164592"/>
                </a:lnTo>
                <a:lnTo>
                  <a:pt x="75437" y="19050"/>
                </a:lnTo>
                <a:lnTo>
                  <a:pt x="130301" y="19050"/>
                </a:lnTo>
                <a:close/>
              </a:path>
              <a:path w="637540" h="167639">
                <a:moveTo>
                  <a:pt x="254449" y="99622"/>
                </a:moveTo>
                <a:lnTo>
                  <a:pt x="232749" y="53414"/>
                </a:lnTo>
                <a:lnTo>
                  <a:pt x="194874" y="42750"/>
                </a:lnTo>
                <a:lnTo>
                  <a:pt x="182342" y="44718"/>
                </a:lnTo>
                <a:lnTo>
                  <a:pt x="146726" y="77051"/>
                </a:lnTo>
                <a:lnTo>
                  <a:pt x="142493" y="105156"/>
                </a:lnTo>
                <a:lnTo>
                  <a:pt x="143317" y="117941"/>
                </a:lnTo>
                <a:lnTo>
                  <a:pt x="146257" y="130833"/>
                </a:lnTo>
                <a:lnTo>
                  <a:pt x="151335" y="142070"/>
                </a:lnTo>
                <a:lnTo>
                  <a:pt x="158556" y="151740"/>
                </a:lnTo>
                <a:lnTo>
                  <a:pt x="163067" y="155482"/>
                </a:lnTo>
                <a:lnTo>
                  <a:pt x="163067" y="105156"/>
                </a:lnTo>
                <a:lnTo>
                  <a:pt x="163112" y="102371"/>
                </a:lnTo>
                <a:lnTo>
                  <a:pt x="187583" y="61369"/>
                </a:lnTo>
                <a:lnTo>
                  <a:pt x="201942" y="59635"/>
                </a:lnTo>
                <a:lnTo>
                  <a:pt x="213673" y="63336"/>
                </a:lnTo>
                <a:lnTo>
                  <a:pt x="224413" y="72215"/>
                </a:lnTo>
                <a:lnTo>
                  <a:pt x="229365" y="80995"/>
                </a:lnTo>
                <a:lnTo>
                  <a:pt x="232194" y="93154"/>
                </a:lnTo>
                <a:lnTo>
                  <a:pt x="233013" y="110022"/>
                </a:lnTo>
                <a:lnTo>
                  <a:pt x="233013" y="156226"/>
                </a:lnTo>
                <a:lnTo>
                  <a:pt x="240976" y="149275"/>
                </a:lnTo>
                <a:lnTo>
                  <a:pt x="248414" y="137847"/>
                </a:lnTo>
                <a:lnTo>
                  <a:pt x="251796" y="128021"/>
                </a:lnTo>
                <a:lnTo>
                  <a:pt x="253812" y="115622"/>
                </a:lnTo>
                <a:lnTo>
                  <a:pt x="254449" y="99622"/>
                </a:lnTo>
                <a:close/>
              </a:path>
              <a:path w="637540" h="167639">
                <a:moveTo>
                  <a:pt x="233013" y="156226"/>
                </a:moveTo>
                <a:lnTo>
                  <a:pt x="233013" y="110022"/>
                </a:lnTo>
                <a:lnTo>
                  <a:pt x="231090" y="122178"/>
                </a:lnTo>
                <a:lnTo>
                  <a:pt x="226188" y="133640"/>
                </a:lnTo>
                <a:lnTo>
                  <a:pt x="217312" y="145005"/>
                </a:lnTo>
                <a:lnTo>
                  <a:pt x="206539" y="149130"/>
                </a:lnTo>
                <a:lnTo>
                  <a:pt x="190020" y="149804"/>
                </a:lnTo>
                <a:lnTo>
                  <a:pt x="179731" y="144202"/>
                </a:lnTo>
                <a:lnTo>
                  <a:pt x="168307" y="131903"/>
                </a:lnTo>
                <a:lnTo>
                  <a:pt x="164446" y="119976"/>
                </a:lnTo>
                <a:lnTo>
                  <a:pt x="163067" y="105156"/>
                </a:lnTo>
                <a:lnTo>
                  <a:pt x="163067" y="155482"/>
                </a:lnTo>
                <a:lnTo>
                  <a:pt x="167045" y="158781"/>
                </a:lnTo>
                <a:lnTo>
                  <a:pt x="177330" y="163656"/>
                </a:lnTo>
                <a:lnTo>
                  <a:pt x="190302" y="166368"/>
                </a:lnTo>
                <a:lnTo>
                  <a:pt x="206848" y="166922"/>
                </a:lnTo>
                <a:lnTo>
                  <a:pt x="218594" y="163637"/>
                </a:lnTo>
                <a:lnTo>
                  <a:pt x="231660" y="157407"/>
                </a:lnTo>
                <a:lnTo>
                  <a:pt x="233013" y="156226"/>
                </a:lnTo>
                <a:close/>
              </a:path>
              <a:path w="637540" h="167639">
                <a:moveTo>
                  <a:pt x="427482" y="44958"/>
                </a:moveTo>
                <a:lnTo>
                  <a:pt x="407669" y="44958"/>
                </a:lnTo>
                <a:lnTo>
                  <a:pt x="380238" y="137160"/>
                </a:lnTo>
                <a:lnTo>
                  <a:pt x="374141" y="114300"/>
                </a:lnTo>
                <a:lnTo>
                  <a:pt x="356615" y="44958"/>
                </a:lnTo>
                <a:lnTo>
                  <a:pt x="335280" y="44958"/>
                </a:lnTo>
                <a:lnTo>
                  <a:pt x="316991" y="115062"/>
                </a:lnTo>
                <a:lnTo>
                  <a:pt x="312419" y="130302"/>
                </a:lnTo>
                <a:lnTo>
                  <a:pt x="310895" y="138684"/>
                </a:lnTo>
                <a:lnTo>
                  <a:pt x="310134" y="139446"/>
                </a:lnTo>
                <a:lnTo>
                  <a:pt x="284225" y="44958"/>
                </a:lnTo>
                <a:lnTo>
                  <a:pt x="263651" y="44958"/>
                </a:lnTo>
                <a:lnTo>
                  <a:pt x="300227" y="164592"/>
                </a:lnTo>
                <a:lnTo>
                  <a:pt x="320801" y="164592"/>
                </a:lnTo>
                <a:lnTo>
                  <a:pt x="345186" y="73152"/>
                </a:lnTo>
                <a:lnTo>
                  <a:pt x="349758" y="92964"/>
                </a:lnTo>
                <a:lnTo>
                  <a:pt x="368808" y="164592"/>
                </a:lnTo>
                <a:lnTo>
                  <a:pt x="390143" y="164592"/>
                </a:lnTo>
                <a:lnTo>
                  <a:pt x="427482" y="44958"/>
                </a:lnTo>
                <a:close/>
              </a:path>
              <a:path w="637540" h="167639">
                <a:moveTo>
                  <a:pt x="547115" y="109728"/>
                </a:moveTo>
                <a:lnTo>
                  <a:pt x="547115" y="105918"/>
                </a:lnTo>
                <a:lnTo>
                  <a:pt x="546931" y="98129"/>
                </a:lnTo>
                <a:lnTo>
                  <a:pt x="524192" y="51983"/>
                </a:lnTo>
                <a:lnTo>
                  <a:pt x="484721" y="43189"/>
                </a:lnTo>
                <a:lnTo>
                  <a:pt x="472639" y="46200"/>
                </a:lnTo>
                <a:lnTo>
                  <a:pt x="440832" y="81634"/>
                </a:lnTo>
                <a:lnTo>
                  <a:pt x="437555" y="111537"/>
                </a:lnTo>
                <a:lnTo>
                  <a:pt x="439323" y="123492"/>
                </a:lnTo>
                <a:lnTo>
                  <a:pt x="443408" y="134864"/>
                </a:lnTo>
                <a:lnTo>
                  <a:pt x="450296" y="146049"/>
                </a:lnTo>
                <a:lnTo>
                  <a:pt x="457962" y="154636"/>
                </a:lnTo>
                <a:lnTo>
                  <a:pt x="457962" y="109728"/>
                </a:lnTo>
                <a:lnTo>
                  <a:pt x="459486" y="109728"/>
                </a:lnTo>
                <a:lnTo>
                  <a:pt x="459486" y="93725"/>
                </a:lnTo>
                <a:lnTo>
                  <a:pt x="459847" y="90108"/>
                </a:lnTo>
                <a:lnTo>
                  <a:pt x="463353" y="77820"/>
                </a:lnTo>
                <a:lnTo>
                  <a:pt x="471261" y="67521"/>
                </a:lnTo>
                <a:lnTo>
                  <a:pt x="481503" y="61468"/>
                </a:lnTo>
                <a:lnTo>
                  <a:pt x="495543" y="59509"/>
                </a:lnTo>
                <a:lnTo>
                  <a:pt x="508301" y="62771"/>
                </a:lnTo>
                <a:lnTo>
                  <a:pt x="518160" y="70866"/>
                </a:lnTo>
                <a:lnTo>
                  <a:pt x="522732" y="76200"/>
                </a:lnTo>
                <a:lnTo>
                  <a:pt x="525017" y="83058"/>
                </a:lnTo>
                <a:lnTo>
                  <a:pt x="525780" y="93725"/>
                </a:lnTo>
                <a:lnTo>
                  <a:pt x="525780" y="109728"/>
                </a:lnTo>
                <a:lnTo>
                  <a:pt x="547115" y="109728"/>
                </a:lnTo>
                <a:close/>
              </a:path>
              <a:path w="637540" h="167639">
                <a:moveTo>
                  <a:pt x="546353" y="128778"/>
                </a:moveTo>
                <a:lnTo>
                  <a:pt x="525780" y="126492"/>
                </a:lnTo>
                <a:lnTo>
                  <a:pt x="522732" y="134874"/>
                </a:lnTo>
                <a:lnTo>
                  <a:pt x="518921" y="140970"/>
                </a:lnTo>
                <a:lnTo>
                  <a:pt x="512818" y="145314"/>
                </a:lnTo>
                <a:lnTo>
                  <a:pt x="503498" y="149305"/>
                </a:lnTo>
                <a:lnTo>
                  <a:pt x="487790" y="150198"/>
                </a:lnTo>
                <a:lnTo>
                  <a:pt x="476988" y="145539"/>
                </a:lnTo>
                <a:lnTo>
                  <a:pt x="465312" y="135237"/>
                </a:lnTo>
                <a:lnTo>
                  <a:pt x="460245" y="124086"/>
                </a:lnTo>
                <a:lnTo>
                  <a:pt x="457962" y="109728"/>
                </a:lnTo>
                <a:lnTo>
                  <a:pt x="457962" y="154636"/>
                </a:lnTo>
                <a:lnTo>
                  <a:pt x="460467" y="157444"/>
                </a:lnTo>
                <a:lnTo>
                  <a:pt x="470916" y="162988"/>
                </a:lnTo>
                <a:lnTo>
                  <a:pt x="483583" y="166395"/>
                </a:lnTo>
                <a:lnTo>
                  <a:pt x="499003" y="167494"/>
                </a:lnTo>
                <a:lnTo>
                  <a:pt x="510509" y="165431"/>
                </a:lnTo>
                <a:lnTo>
                  <a:pt x="521966" y="160354"/>
                </a:lnTo>
                <a:lnTo>
                  <a:pt x="534219" y="151528"/>
                </a:lnTo>
                <a:lnTo>
                  <a:pt x="541592" y="141335"/>
                </a:lnTo>
                <a:lnTo>
                  <a:pt x="546353" y="128778"/>
                </a:lnTo>
                <a:close/>
              </a:path>
              <a:path w="637540" h="167639">
                <a:moveTo>
                  <a:pt x="525780" y="109728"/>
                </a:moveTo>
                <a:lnTo>
                  <a:pt x="525780" y="93725"/>
                </a:lnTo>
                <a:lnTo>
                  <a:pt x="459486" y="93725"/>
                </a:lnTo>
                <a:lnTo>
                  <a:pt x="459486" y="109728"/>
                </a:lnTo>
                <a:lnTo>
                  <a:pt x="525780" y="109728"/>
                </a:lnTo>
                <a:close/>
              </a:path>
              <a:path w="637540" h="167639">
                <a:moveTo>
                  <a:pt x="637032" y="48768"/>
                </a:moveTo>
                <a:lnTo>
                  <a:pt x="629412" y="44958"/>
                </a:lnTo>
                <a:lnTo>
                  <a:pt x="622553" y="42672"/>
                </a:lnTo>
                <a:lnTo>
                  <a:pt x="611123" y="42672"/>
                </a:lnTo>
                <a:lnTo>
                  <a:pt x="589788" y="63246"/>
                </a:lnTo>
                <a:lnTo>
                  <a:pt x="589788" y="44958"/>
                </a:lnTo>
                <a:lnTo>
                  <a:pt x="572262" y="44958"/>
                </a:lnTo>
                <a:lnTo>
                  <a:pt x="572262" y="164592"/>
                </a:lnTo>
                <a:lnTo>
                  <a:pt x="592073" y="164592"/>
                </a:lnTo>
                <a:lnTo>
                  <a:pt x="592073" y="93725"/>
                </a:lnTo>
                <a:lnTo>
                  <a:pt x="593597" y="85344"/>
                </a:lnTo>
                <a:lnTo>
                  <a:pt x="595121" y="78486"/>
                </a:lnTo>
                <a:lnTo>
                  <a:pt x="596645" y="73914"/>
                </a:lnTo>
                <a:lnTo>
                  <a:pt x="599693" y="70104"/>
                </a:lnTo>
                <a:lnTo>
                  <a:pt x="602741" y="67818"/>
                </a:lnTo>
                <a:lnTo>
                  <a:pt x="606551" y="64770"/>
                </a:lnTo>
                <a:lnTo>
                  <a:pt x="610362" y="63246"/>
                </a:lnTo>
                <a:lnTo>
                  <a:pt x="619506" y="63246"/>
                </a:lnTo>
                <a:lnTo>
                  <a:pt x="624839" y="64770"/>
                </a:lnTo>
                <a:lnTo>
                  <a:pt x="629412" y="67818"/>
                </a:lnTo>
                <a:lnTo>
                  <a:pt x="637032" y="48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>
              <a:solidFill>
                <a:prstClr val="black"/>
              </a:solidFill>
            </a:endParaRPr>
          </a:p>
        </p:txBody>
      </p:sp>
      <p:pic>
        <p:nvPicPr>
          <p:cNvPr id="207" name="Picture 206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97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Excessive Switching								       	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47018" y="4846509"/>
            <a:ext cx="8137020" cy="1528654"/>
          </a:xfrm>
        </p:spPr>
        <p:txBody>
          <a:bodyPr>
            <a:normAutofit/>
          </a:bodyPr>
          <a:lstStyle/>
          <a:p>
            <a:r>
              <a:rPr lang="en-US" sz="2000" dirty="0"/>
              <a:t>The recommended maximum switching of the input of the VFD is 2 times per minute.</a:t>
            </a:r>
          </a:p>
          <a:p>
            <a:r>
              <a:rPr lang="en-US" sz="2000" dirty="0"/>
              <a:t>Pre-charge circuits can heat up causing premature failure when exceeding this recommendation.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34703" y="1511492"/>
            <a:ext cx="8119178" cy="2728931"/>
            <a:chOff x="1828127" y="2308187"/>
            <a:chExt cx="5522932" cy="1916319"/>
          </a:xfrm>
        </p:grpSpPr>
        <p:sp>
          <p:nvSpPr>
            <p:cNvPr id="208" name="object 3"/>
            <p:cNvSpPr/>
            <p:nvPr/>
          </p:nvSpPr>
          <p:spPr>
            <a:xfrm>
              <a:off x="6037729" y="4070424"/>
              <a:ext cx="974351" cy="153521"/>
            </a:xfrm>
            <a:custGeom>
              <a:avLst/>
              <a:gdLst/>
              <a:ahLst/>
              <a:cxnLst/>
              <a:rect l="l" t="t" r="r" b="b"/>
              <a:pathLst>
                <a:path w="1104265" h="173989">
                  <a:moveTo>
                    <a:pt x="1104138" y="74675"/>
                  </a:moveTo>
                  <a:lnTo>
                    <a:pt x="1104138" y="0"/>
                  </a:lnTo>
                  <a:lnTo>
                    <a:pt x="185928" y="12953"/>
                  </a:lnTo>
                  <a:lnTo>
                    <a:pt x="0" y="99060"/>
                  </a:lnTo>
                  <a:lnTo>
                    <a:pt x="0" y="173736"/>
                  </a:lnTo>
                  <a:lnTo>
                    <a:pt x="894588" y="173736"/>
                  </a:lnTo>
                  <a:lnTo>
                    <a:pt x="1104138" y="7467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09" name="object 4"/>
            <p:cNvSpPr/>
            <p:nvPr/>
          </p:nvSpPr>
          <p:spPr>
            <a:xfrm>
              <a:off x="6037729" y="4070424"/>
              <a:ext cx="974351" cy="153521"/>
            </a:xfrm>
            <a:custGeom>
              <a:avLst/>
              <a:gdLst/>
              <a:ahLst/>
              <a:cxnLst/>
              <a:rect l="l" t="t" r="r" b="b"/>
              <a:pathLst>
                <a:path w="1104265" h="173989">
                  <a:moveTo>
                    <a:pt x="0" y="99060"/>
                  </a:moveTo>
                  <a:lnTo>
                    <a:pt x="185928" y="12953"/>
                  </a:lnTo>
                  <a:lnTo>
                    <a:pt x="1104138" y="0"/>
                  </a:lnTo>
                  <a:lnTo>
                    <a:pt x="1104138" y="74675"/>
                  </a:lnTo>
                  <a:lnTo>
                    <a:pt x="894588" y="173736"/>
                  </a:lnTo>
                  <a:lnTo>
                    <a:pt x="0" y="173736"/>
                  </a:lnTo>
                  <a:lnTo>
                    <a:pt x="0" y="990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10" name="object 5"/>
            <p:cNvSpPr/>
            <p:nvPr/>
          </p:nvSpPr>
          <p:spPr>
            <a:xfrm>
              <a:off x="6037729" y="4070424"/>
              <a:ext cx="974351" cy="87406"/>
            </a:xfrm>
            <a:custGeom>
              <a:avLst/>
              <a:gdLst/>
              <a:ahLst/>
              <a:cxnLst/>
              <a:rect l="l" t="t" r="r" b="b"/>
              <a:pathLst>
                <a:path w="1104265" h="99060">
                  <a:moveTo>
                    <a:pt x="0" y="99060"/>
                  </a:moveTo>
                  <a:lnTo>
                    <a:pt x="894588" y="99060"/>
                  </a:lnTo>
                  <a:lnTo>
                    <a:pt x="11041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11" name="object 6"/>
            <p:cNvSpPr/>
            <p:nvPr/>
          </p:nvSpPr>
          <p:spPr>
            <a:xfrm>
              <a:off x="6827071" y="4157831"/>
              <a:ext cx="0" cy="66675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54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12" name="object 7"/>
            <p:cNvSpPr/>
            <p:nvPr/>
          </p:nvSpPr>
          <p:spPr>
            <a:xfrm>
              <a:off x="6015675" y="3465978"/>
              <a:ext cx="986678" cy="658906"/>
            </a:xfrm>
            <a:custGeom>
              <a:avLst/>
              <a:gdLst/>
              <a:ahLst/>
              <a:cxnLst/>
              <a:rect l="l" t="t" r="r" b="b"/>
              <a:pathLst>
                <a:path w="1118234" h="746760">
                  <a:moveTo>
                    <a:pt x="1117816" y="377463"/>
                  </a:moveTo>
                  <a:lnTo>
                    <a:pt x="1116590" y="333107"/>
                  </a:lnTo>
                  <a:lnTo>
                    <a:pt x="1112131" y="282227"/>
                  </a:lnTo>
                  <a:lnTo>
                    <a:pt x="1104067" y="227879"/>
                  </a:lnTo>
                  <a:lnTo>
                    <a:pt x="1092028" y="173116"/>
                  </a:lnTo>
                  <a:lnTo>
                    <a:pt x="1075641" y="120994"/>
                  </a:lnTo>
                  <a:lnTo>
                    <a:pt x="1054537" y="74567"/>
                  </a:lnTo>
                  <a:lnTo>
                    <a:pt x="1028343" y="36889"/>
                  </a:lnTo>
                  <a:lnTo>
                    <a:pt x="996690" y="11015"/>
                  </a:lnTo>
                  <a:lnTo>
                    <a:pt x="959206" y="0"/>
                  </a:lnTo>
                  <a:lnTo>
                    <a:pt x="159106" y="0"/>
                  </a:lnTo>
                  <a:lnTo>
                    <a:pt x="119741" y="12161"/>
                  </a:lnTo>
                  <a:lnTo>
                    <a:pt x="86728" y="40676"/>
                  </a:lnTo>
                  <a:lnTo>
                    <a:pt x="59678" y="82138"/>
                  </a:lnTo>
                  <a:lnTo>
                    <a:pt x="38198" y="133141"/>
                  </a:lnTo>
                  <a:lnTo>
                    <a:pt x="21899" y="190280"/>
                  </a:lnTo>
                  <a:lnTo>
                    <a:pt x="10388" y="250150"/>
                  </a:lnTo>
                  <a:lnTo>
                    <a:pt x="3276" y="309344"/>
                  </a:lnTo>
                  <a:lnTo>
                    <a:pt x="171" y="364457"/>
                  </a:lnTo>
                  <a:lnTo>
                    <a:pt x="0" y="389419"/>
                  </a:lnTo>
                  <a:lnTo>
                    <a:pt x="683" y="412084"/>
                  </a:lnTo>
                  <a:lnTo>
                    <a:pt x="2173" y="432025"/>
                  </a:lnTo>
                  <a:lnTo>
                    <a:pt x="4420" y="448817"/>
                  </a:lnTo>
                  <a:lnTo>
                    <a:pt x="5646" y="461584"/>
                  </a:lnTo>
                  <a:lnTo>
                    <a:pt x="10576" y="500891"/>
                  </a:lnTo>
                  <a:lnTo>
                    <a:pt x="17696" y="540997"/>
                  </a:lnTo>
                  <a:lnTo>
                    <a:pt x="27409" y="580991"/>
                  </a:lnTo>
                  <a:lnTo>
                    <a:pt x="40116" y="619963"/>
                  </a:lnTo>
                  <a:lnTo>
                    <a:pt x="56219" y="657001"/>
                  </a:lnTo>
                  <a:lnTo>
                    <a:pt x="76121" y="691194"/>
                  </a:lnTo>
                  <a:lnTo>
                    <a:pt x="101200" y="721405"/>
                  </a:lnTo>
                  <a:lnTo>
                    <a:pt x="134273" y="742044"/>
                  </a:lnTo>
                  <a:lnTo>
                    <a:pt x="229696" y="745843"/>
                  </a:lnTo>
                  <a:lnTo>
                    <a:pt x="311888" y="746116"/>
                  </a:lnTo>
                  <a:lnTo>
                    <a:pt x="393530" y="746328"/>
                  </a:lnTo>
                  <a:lnTo>
                    <a:pt x="474690" y="746488"/>
                  </a:lnTo>
                  <a:lnTo>
                    <a:pt x="595679" y="746645"/>
                  </a:lnTo>
                  <a:lnTo>
                    <a:pt x="955396" y="746760"/>
                  </a:lnTo>
                  <a:lnTo>
                    <a:pt x="972762" y="745093"/>
                  </a:lnTo>
                  <a:lnTo>
                    <a:pt x="1018063" y="720597"/>
                  </a:lnTo>
                  <a:lnTo>
                    <a:pt x="1042884" y="691140"/>
                  </a:lnTo>
                  <a:lnTo>
                    <a:pt x="1063664" y="654095"/>
                  </a:lnTo>
                  <a:lnTo>
                    <a:pt x="1080631" y="611957"/>
                  </a:lnTo>
                  <a:lnTo>
                    <a:pt x="1094010" y="567223"/>
                  </a:lnTo>
                  <a:lnTo>
                    <a:pt x="1104028" y="522388"/>
                  </a:lnTo>
                  <a:lnTo>
                    <a:pt x="1110911" y="479949"/>
                  </a:lnTo>
                  <a:lnTo>
                    <a:pt x="1115853" y="426242"/>
                  </a:lnTo>
                  <a:lnTo>
                    <a:pt x="1116178" y="412241"/>
                  </a:lnTo>
                  <a:lnTo>
                    <a:pt x="1117332" y="396240"/>
                  </a:lnTo>
                  <a:lnTo>
                    <a:pt x="1117816" y="37746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13" name="object 8"/>
            <p:cNvSpPr/>
            <p:nvPr/>
          </p:nvSpPr>
          <p:spPr>
            <a:xfrm>
              <a:off x="6015675" y="3465978"/>
              <a:ext cx="986678" cy="658906"/>
            </a:xfrm>
            <a:custGeom>
              <a:avLst/>
              <a:gdLst/>
              <a:ahLst/>
              <a:cxnLst/>
              <a:rect l="l" t="t" r="r" b="b"/>
              <a:pathLst>
                <a:path w="1118234" h="746760">
                  <a:moveTo>
                    <a:pt x="955396" y="746760"/>
                  </a:moveTo>
                  <a:lnTo>
                    <a:pt x="1004067" y="731699"/>
                  </a:lnTo>
                  <a:lnTo>
                    <a:pt x="1042884" y="691140"/>
                  </a:lnTo>
                  <a:lnTo>
                    <a:pt x="1063664" y="654095"/>
                  </a:lnTo>
                  <a:lnTo>
                    <a:pt x="1080631" y="611957"/>
                  </a:lnTo>
                  <a:lnTo>
                    <a:pt x="1094010" y="567223"/>
                  </a:lnTo>
                  <a:lnTo>
                    <a:pt x="1104028" y="522388"/>
                  </a:lnTo>
                  <a:lnTo>
                    <a:pt x="1110911" y="479949"/>
                  </a:lnTo>
                  <a:lnTo>
                    <a:pt x="1115853" y="426242"/>
                  </a:lnTo>
                  <a:lnTo>
                    <a:pt x="1116178" y="412241"/>
                  </a:lnTo>
                  <a:lnTo>
                    <a:pt x="1117332" y="396240"/>
                  </a:lnTo>
                  <a:lnTo>
                    <a:pt x="1117816" y="377463"/>
                  </a:lnTo>
                  <a:lnTo>
                    <a:pt x="1117584" y="356291"/>
                  </a:lnTo>
                  <a:lnTo>
                    <a:pt x="1116590" y="333107"/>
                  </a:lnTo>
                  <a:lnTo>
                    <a:pt x="1112131" y="282227"/>
                  </a:lnTo>
                  <a:lnTo>
                    <a:pt x="1104067" y="227879"/>
                  </a:lnTo>
                  <a:lnTo>
                    <a:pt x="1092028" y="173116"/>
                  </a:lnTo>
                  <a:lnTo>
                    <a:pt x="1075641" y="120994"/>
                  </a:lnTo>
                  <a:lnTo>
                    <a:pt x="1054537" y="74567"/>
                  </a:lnTo>
                  <a:lnTo>
                    <a:pt x="1028343" y="36889"/>
                  </a:lnTo>
                  <a:lnTo>
                    <a:pt x="996690" y="11015"/>
                  </a:lnTo>
                  <a:lnTo>
                    <a:pt x="959206" y="0"/>
                  </a:lnTo>
                  <a:lnTo>
                    <a:pt x="966826" y="0"/>
                  </a:lnTo>
                  <a:lnTo>
                    <a:pt x="140818" y="0"/>
                  </a:lnTo>
                  <a:lnTo>
                    <a:pt x="146914" y="0"/>
                  </a:lnTo>
                  <a:lnTo>
                    <a:pt x="153010" y="0"/>
                  </a:lnTo>
                  <a:lnTo>
                    <a:pt x="159106" y="0"/>
                  </a:lnTo>
                  <a:lnTo>
                    <a:pt x="138605" y="3823"/>
                  </a:lnTo>
                  <a:lnTo>
                    <a:pt x="102465" y="24587"/>
                  </a:lnTo>
                  <a:lnTo>
                    <a:pt x="72482" y="60001"/>
                  </a:lnTo>
                  <a:lnTo>
                    <a:pt x="48266" y="106659"/>
                  </a:lnTo>
                  <a:lnTo>
                    <a:pt x="29425" y="161157"/>
                  </a:lnTo>
                  <a:lnTo>
                    <a:pt x="15569" y="220087"/>
                  </a:lnTo>
                  <a:lnTo>
                    <a:pt x="6307" y="280044"/>
                  </a:lnTo>
                  <a:lnTo>
                    <a:pt x="1247" y="337624"/>
                  </a:lnTo>
                  <a:lnTo>
                    <a:pt x="0" y="389419"/>
                  </a:lnTo>
                  <a:lnTo>
                    <a:pt x="683" y="412084"/>
                  </a:lnTo>
                  <a:lnTo>
                    <a:pt x="2173" y="432025"/>
                  </a:lnTo>
                  <a:lnTo>
                    <a:pt x="4420" y="448817"/>
                  </a:lnTo>
                  <a:lnTo>
                    <a:pt x="5646" y="461584"/>
                  </a:lnTo>
                  <a:lnTo>
                    <a:pt x="10576" y="500891"/>
                  </a:lnTo>
                  <a:lnTo>
                    <a:pt x="17696" y="540997"/>
                  </a:lnTo>
                  <a:lnTo>
                    <a:pt x="27409" y="580991"/>
                  </a:lnTo>
                  <a:lnTo>
                    <a:pt x="40116" y="619963"/>
                  </a:lnTo>
                  <a:lnTo>
                    <a:pt x="56219" y="657001"/>
                  </a:lnTo>
                  <a:lnTo>
                    <a:pt x="76121" y="691194"/>
                  </a:lnTo>
                  <a:lnTo>
                    <a:pt x="101200" y="721405"/>
                  </a:lnTo>
                  <a:lnTo>
                    <a:pt x="134273" y="742044"/>
                  </a:lnTo>
                  <a:lnTo>
                    <a:pt x="188373" y="745682"/>
                  </a:lnTo>
                  <a:lnTo>
                    <a:pt x="229696" y="745843"/>
                  </a:lnTo>
                  <a:lnTo>
                    <a:pt x="270865" y="745988"/>
                  </a:lnTo>
                  <a:lnTo>
                    <a:pt x="311888" y="746116"/>
                  </a:lnTo>
                  <a:lnTo>
                    <a:pt x="352773" y="746229"/>
                  </a:lnTo>
                  <a:lnTo>
                    <a:pt x="393530" y="746328"/>
                  </a:lnTo>
                  <a:lnTo>
                    <a:pt x="434166" y="746414"/>
                  </a:lnTo>
                  <a:lnTo>
                    <a:pt x="474690" y="746488"/>
                  </a:lnTo>
                  <a:lnTo>
                    <a:pt x="515111" y="746550"/>
                  </a:lnTo>
                  <a:lnTo>
                    <a:pt x="555438" y="746602"/>
                  </a:lnTo>
                  <a:lnTo>
                    <a:pt x="595679" y="746645"/>
                  </a:lnTo>
                  <a:lnTo>
                    <a:pt x="635842" y="746679"/>
                  </a:lnTo>
                  <a:lnTo>
                    <a:pt x="675937" y="746706"/>
                  </a:lnTo>
                  <a:lnTo>
                    <a:pt x="715971" y="746726"/>
                  </a:lnTo>
                  <a:lnTo>
                    <a:pt x="755954" y="746740"/>
                  </a:lnTo>
                  <a:lnTo>
                    <a:pt x="795894" y="746749"/>
                  </a:lnTo>
                  <a:lnTo>
                    <a:pt x="835800" y="746755"/>
                  </a:lnTo>
                  <a:lnTo>
                    <a:pt x="875680" y="746758"/>
                  </a:lnTo>
                  <a:lnTo>
                    <a:pt x="915542" y="746759"/>
                  </a:lnTo>
                  <a:lnTo>
                    <a:pt x="955396" y="7467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14" name="object 9"/>
            <p:cNvSpPr/>
            <p:nvPr/>
          </p:nvSpPr>
          <p:spPr>
            <a:xfrm>
              <a:off x="6756508" y="3498925"/>
              <a:ext cx="235324" cy="593351"/>
            </a:xfrm>
            <a:custGeom>
              <a:avLst/>
              <a:gdLst/>
              <a:ahLst/>
              <a:cxnLst/>
              <a:rect l="l" t="t" r="r" b="b"/>
              <a:pathLst>
                <a:path w="266700" h="672464">
                  <a:moveTo>
                    <a:pt x="133311" y="0"/>
                  </a:moveTo>
                  <a:lnTo>
                    <a:pt x="85401" y="22467"/>
                  </a:lnTo>
                  <a:lnTo>
                    <a:pt x="48102" y="74752"/>
                  </a:lnTo>
                  <a:lnTo>
                    <a:pt x="21425" y="149401"/>
                  </a:lnTo>
                  <a:lnTo>
                    <a:pt x="12076" y="192783"/>
                  </a:lnTo>
                  <a:lnTo>
                    <a:pt x="5387" y="238961"/>
                  </a:lnTo>
                  <a:lnTo>
                    <a:pt x="1361" y="287004"/>
                  </a:lnTo>
                  <a:lnTo>
                    <a:pt x="0" y="335980"/>
                  </a:lnTo>
                  <a:lnTo>
                    <a:pt x="1304" y="384956"/>
                  </a:lnTo>
                  <a:lnTo>
                    <a:pt x="5277" y="433003"/>
                  </a:lnTo>
                  <a:lnTo>
                    <a:pt x="11920" y="479187"/>
                  </a:lnTo>
                  <a:lnTo>
                    <a:pt x="21233" y="522578"/>
                  </a:lnTo>
                  <a:lnTo>
                    <a:pt x="33220" y="562243"/>
                  </a:lnTo>
                  <a:lnTo>
                    <a:pt x="65220" y="626671"/>
                  </a:lnTo>
                  <a:lnTo>
                    <a:pt x="107933" y="665019"/>
                  </a:lnTo>
                  <a:lnTo>
                    <a:pt x="133311" y="672084"/>
                  </a:lnTo>
                  <a:lnTo>
                    <a:pt x="158662" y="664410"/>
                  </a:lnTo>
                  <a:lnTo>
                    <a:pt x="201339" y="625413"/>
                  </a:lnTo>
                  <a:lnTo>
                    <a:pt x="233322" y="560945"/>
                  </a:lnTo>
                  <a:lnTo>
                    <a:pt x="245307" y="521433"/>
                  </a:lnTo>
                  <a:lnTo>
                    <a:pt x="254622" y="478282"/>
                  </a:lnTo>
                  <a:lnTo>
                    <a:pt x="261269" y="432401"/>
                  </a:lnTo>
                  <a:lnTo>
                    <a:pt x="265248" y="384700"/>
                  </a:lnTo>
                  <a:lnTo>
                    <a:pt x="266561" y="336089"/>
                  </a:lnTo>
                  <a:lnTo>
                    <a:pt x="265210" y="287477"/>
                  </a:lnTo>
                  <a:lnTo>
                    <a:pt x="261194" y="239773"/>
                  </a:lnTo>
                  <a:lnTo>
                    <a:pt x="254516" y="193888"/>
                  </a:lnTo>
                  <a:lnTo>
                    <a:pt x="245176" y="150730"/>
                  </a:lnTo>
                  <a:lnTo>
                    <a:pt x="233176" y="111210"/>
                  </a:lnTo>
                  <a:lnTo>
                    <a:pt x="201199" y="46719"/>
                  </a:lnTo>
                  <a:lnTo>
                    <a:pt x="158596" y="7691"/>
                  </a:lnTo>
                  <a:lnTo>
                    <a:pt x="13331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15" name="object 10"/>
            <p:cNvSpPr/>
            <p:nvPr/>
          </p:nvSpPr>
          <p:spPr>
            <a:xfrm>
              <a:off x="6860689" y="3465978"/>
              <a:ext cx="141754" cy="658906"/>
            </a:xfrm>
            <a:custGeom>
              <a:avLst/>
              <a:gdLst/>
              <a:ahLst/>
              <a:cxnLst/>
              <a:rect l="l" t="t" r="r" b="b"/>
              <a:pathLst>
                <a:path w="160654" h="746760">
                  <a:moveTo>
                    <a:pt x="0" y="746760"/>
                  </a:moveTo>
                  <a:lnTo>
                    <a:pt x="44679" y="732871"/>
                  </a:lnTo>
                  <a:lnTo>
                    <a:pt x="80971" y="697031"/>
                  </a:lnTo>
                  <a:lnTo>
                    <a:pt x="100788" y="664459"/>
                  </a:lnTo>
                  <a:lnTo>
                    <a:pt x="117300" y="627406"/>
                  </a:lnTo>
                  <a:lnTo>
                    <a:pt x="130676" y="587985"/>
                  </a:lnTo>
                  <a:lnTo>
                    <a:pt x="141086" y="548305"/>
                  </a:lnTo>
                  <a:lnTo>
                    <a:pt x="148699" y="510476"/>
                  </a:lnTo>
                  <a:lnTo>
                    <a:pt x="155243" y="461823"/>
                  </a:lnTo>
                  <a:lnTo>
                    <a:pt x="156209" y="448817"/>
                  </a:lnTo>
                  <a:lnTo>
                    <a:pt x="158223" y="431862"/>
                  </a:lnTo>
                  <a:lnTo>
                    <a:pt x="159547" y="411828"/>
                  </a:lnTo>
                  <a:lnTo>
                    <a:pt x="160127" y="389131"/>
                  </a:lnTo>
                  <a:lnTo>
                    <a:pt x="159907" y="364188"/>
                  </a:lnTo>
                  <a:lnTo>
                    <a:pt x="156845" y="309234"/>
                  </a:lnTo>
                  <a:lnTo>
                    <a:pt x="149917" y="250302"/>
                  </a:lnTo>
                  <a:lnTo>
                    <a:pt x="138679" y="190728"/>
                  </a:lnTo>
                  <a:lnTo>
                    <a:pt x="122686" y="133849"/>
                  </a:lnTo>
                  <a:lnTo>
                    <a:pt x="101494" y="83000"/>
                  </a:lnTo>
                  <a:lnTo>
                    <a:pt x="74660" y="41518"/>
                  </a:lnTo>
                  <a:lnTo>
                    <a:pt x="41738" y="12739"/>
                  </a:lnTo>
                  <a:lnTo>
                    <a:pt x="22856" y="4156"/>
                  </a:lnTo>
                  <a:lnTo>
                    <a:pt x="22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16" name="object 11"/>
            <p:cNvSpPr/>
            <p:nvPr/>
          </p:nvSpPr>
          <p:spPr>
            <a:xfrm>
              <a:off x="6139927" y="3751729"/>
              <a:ext cx="133910" cy="142875"/>
            </a:xfrm>
            <a:custGeom>
              <a:avLst/>
              <a:gdLst/>
              <a:ahLst/>
              <a:cxnLst/>
              <a:rect l="l" t="t" r="r" b="b"/>
              <a:pathLst>
                <a:path w="151765" h="161925">
                  <a:moveTo>
                    <a:pt x="0" y="0"/>
                  </a:moveTo>
                  <a:lnTo>
                    <a:pt x="0" y="161544"/>
                  </a:lnTo>
                  <a:lnTo>
                    <a:pt x="151638" y="161544"/>
                  </a:lnTo>
                  <a:lnTo>
                    <a:pt x="1516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17" name="object 12"/>
            <p:cNvSpPr/>
            <p:nvPr/>
          </p:nvSpPr>
          <p:spPr>
            <a:xfrm>
              <a:off x="6139927" y="3751729"/>
              <a:ext cx="133910" cy="142875"/>
            </a:xfrm>
            <a:custGeom>
              <a:avLst/>
              <a:gdLst/>
              <a:ahLst/>
              <a:cxnLst/>
              <a:rect l="l" t="t" r="r" b="b"/>
              <a:pathLst>
                <a:path w="151765" h="161925">
                  <a:moveTo>
                    <a:pt x="0" y="161544"/>
                  </a:moveTo>
                  <a:lnTo>
                    <a:pt x="0" y="0"/>
                  </a:lnTo>
                  <a:lnTo>
                    <a:pt x="151638" y="0"/>
                  </a:lnTo>
                  <a:lnTo>
                    <a:pt x="151638" y="161544"/>
                  </a:lnTo>
                  <a:lnTo>
                    <a:pt x="0" y="1615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18" name="object 13"/>
            <p:cNvSpPr/>
            <p:nvPr/>
          </p:nvSpPr>
          <p:spPr>
            <a:xfrm>
              <a:off x="6868085" y="3828378"/>
              <a:ext cx="482974" cy="11766"/>
            </a:xfrm>
            <a:custGeom>
              <a:avLst/>
              <a:gdLst/>
              <a:ahLst/>
              <a:cxnLst/>
              <a:rect l="l" t="t" r="r" b="b"/>
              <a:pathLst>
                <a:path w="547370" h="13335">
                  <a:moveTo>
                    <a:pt x="0" y="0"/>
                  </a:moveTo>
                  <a:lnTo>
                    <a:pt x="0" y="12953"/>
                  </a:lnTo>
                  <a:lnTo>
                    <a:pt x="547116" y="12953"/>
                  </a:lnTo>
                  <a:lnTo>
                    <a:pt x="547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19" name="object 14"/>
            <p:cNvSpPr/>
            <p:nvPr/>
          </p:nvSpPr>
          <p:spPr>
            <a:xfrm>
              <a:off x="6868085" y="3773245"/>
              <a:ext cx="482974" cy="66675"/>
            </a:xfrm>
            <a:custGeom>
              <a:avLst/>
              <a:gdLst/>
              <a:ahLst/>
              <a:cxnLst/>
              <a:rect l="l" t="t" r="r" b="b"/>
              <a:pathLst>
                <a:path w="547370" h="75564">
                  <a:moveTo>
                    <a:pt x="0" y="75437"/>
                  </a:moveTo>
                  <a:lnTo>
                    <a:pt x="0" y="0"/>
                  </a:lnTo>
                  <a:lnTo>
                    <a:pt x="547116" y="0"/>
                  </a:lnTo>
                  <a:lnTo>
                    <a:pt x="547116" y="75437"/>
                  </a:lnTo>
                  <a:lnTo>
                    <a:pt x="0" y="754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20" name="object 15"/>
            <p:cNvSpPr/>
            <p:nvPr/>
          </p:nvSpPr>
          <p:spPr>
            <a:xfrm>
              <a:off x="6868085" y="3773245"/>
              <a:ext cx="482974" cy="55469"/>
            </a:xfrm>
            <a:custGeom>
              <a:avLst/>
              <a:gdLst/>
              <a:ahLst/>
              <a:cxnLst/>
              <a:rect l="l" t="t" r="r" b="b"/>
              <a:pathLst>
                <a:path w="547370" h="62864">
                  <a:moveTo>
                    <a:pt x="0" y="0"/>
                  </a:moveTo>
                  <a:lnTo>
                    <a:pt x="0" y="62484"/>
                  </a:lnTo>
                  <a:lnTo>
                    <a:pt x="547116" y="62484"/>
                  </a:lnTo>
                  <a:lnTo>
                    <a:pt x="5471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21" name="object 16"/>
            <p:cNvSpPr/>
            <p:nvPr/>
          </p:nvSpPr>
          <p:spPr>
            <a:xfrm>
              <a:off x="6868085" y="3773245"/>
              <a:ext cx="482974" cy="55469"/>
            </a:xfrm>
            <a:custGeom>
              <a:avLst/>
              <a:gdLst/>
              <a:ahLst/>
              <a:cxnLst/>
              <a:rect l="l" t="t" r="r" b="b"/>
              <a:pathLst>
                <a:path w="547370" h="62864">
                  <a:moveTo>
                    <a:pt x="0" y="62484"/>
                  </a:moveTo>
                  <a:lnTo>
                    <a:pt x="0" y="0"/>
                  </a:lnTo>
                  <a:lnTo>
                    <a:pt x="547116" y="0"/>
                  </a:lnTo>
                  <a:lnTo>
                    <a:pt x="547116" y="62484"/>
                  </a:lnTo>
                  <a:lnTo>
                    <a:pt x="0" y="624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22" name="object 17"/>
            <p:cNvSpPr/>
            <p:nvPr/>
          </p:nvSpPr>
          <p:spPr>
            <a:xfrm>
              <a:off x="6723654" y="3465978"/>
              <a:ext cx="143435" cy="658906"/>
            </a:xfrm>
            <a:custGeom>
              <a:avLst/>
              <a:gdLst/>
              <a:ahLst/>
              <a:cxnLst/>
              <a:rect l="l" t="t" r="r" b="b"/>
              <a:pathLst>
                <a:path w="162559" h="746760">
                  <a:moveTo>
                    <a:pt x="162164" y="746760"/>
                  </a:moveTo>
                  <a:lnTo>
                    <a:pt x="116972" y="733769"/>
                  </a:lnTo>
                  <a:lnTo>
                    <a:pt x="80175" y="698220"/>
                  </a:lnTo>
                  <a:lnTo>
                    <a:pt x="60055" y="665598"/>
                  </a:lnTo>
                  <a:lnTo>
                    <a:pt x="43287" y="628364"/>
                  </a:lnTo>
                  <a:lnTo>
                    <a:pt x="29721" y="588684"/>
                  </a:lnTo>
                  <a:lnTo>
                    <a:pt x="19203" y="548723"/>
                  </a:lnTo>
                  <a:lnTo>
                    <a:pt x="11583" y="510648"/>
                  </a:lnTo>
                  <a:lnTo>
                    <a:pt x="5255" y="461808"/>
                  </a:lnTo>
                  <a:lnTo>
                    <a:pt x="4430" y="448817"/>
                  </a:lnTo>
                  <a:lnTo>
                    <a:pt x="2188" y="431997"/>
                  </a:lnTo>
                  <a:lnTo>
                    <a:pt x="695" y="412055"/>
                  </a:lnTo>
                  <a:lnTo>
                    <a:pt x="0" y="389413"/>
                  </a:lnTo>
                  <a:lnTo>
                    <a:pt x="151" y="364494"/>
                  </a:lnTo>
                  <a:lnTo>
                    <a:pt x="3189" y="309508"/>
                  </a:lnTo>
                  <a:lnTo>
                    <a:pt x="10200" y="250470"/>
                  </a:lnTo>
                  <a:lnTo>
                    <a:pt x="21575" y="190752"/>
                  </a:lnTo>
                  <a:lnTo>
                    <a:pt x="37705" y="133726"/>
                  </a:lnTo>
                  <a:lnTo>
                    <a:pt x="58981" y="82766"/>
                  </a:lnTo>
                  <a:lnTo>
                    <a:pt x="85794" y="41243"/>
                  </a:lnTo>
                  <a:lnTo>
                    <a:pt x="118534" y="12530"/>
                  </a:lnTo>
                  <a:lnTo>
                    <a:pt x="137249" y="4031"/>
                  </a:lnTo>
                  <a:lnTo>
                    <a:pt x="1575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23" name="object 18"/>
            <p:cNvSpPr/>
            <p:nvPr/>
          </p:nvSpPr>
          <p:spPr>
            <a:xfrm>
              <a:off x="6139926" y="3740298"/>
              <a:ext cx="143996" cy="153521"/>
            </a:xfrm>
            <a:custGeom>
              <a:avLst/>
              <a:gdLst/>
              <a:ahLst/>
              <a:cxnLst/>
              <a:rect l="l" t="t" r="r" b="b"/>
              <a:pathLst>
                <a:path w="163195" h="173989">
                  <a:moveTo>
                    <a:pt x="163068" y="160782"/>
                  </a:moveTo>
                  <a:lnTo>
                    <a:pt x="163068" y="0"/>
                  </a:lnTo>
                  <a:lnTo>
                    <a:pt x="22860" y="0"/>
                  </a:lnTo>
                  <a:lnTo>
                    <a:pt x="0" y="12954"/>
                  </a:lnTo>
                  <a:lnTo>
                    <a:pt x="151638" y="12954"/>
                  </a:lnTo>
                  <a:lnTo>
                    <a:pt x="151638" y="173736"/>
                  </a:lnTo>
                  <a:lnTo>
                    <a:pt x="163068" y="1607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24" name="object 19"/>
            <p:cNvSpPr/>
            <p:nvPr/>
          </p:nvSpPr>
          <p:spPr>
            <a:xfrm>
              <a:off x="6139926" y="3740298"/>
              <a:ext cx="143996" cy="153521"/>
            </a:xfrm>
            <a:custGeom>
              <a:avLst/>
              <a:gdLst/>
              <a:ahLst/>
              <a:cxnLst/>
              <a:rect l="l" t="t" r="r" b="b"/>
              <a:pathLst>
                <a:path w="163195" h="173989">
                  <a:moveTo>
                    <a:pt x="0" y="12954"/>
                  </a:moveTo>
                  <a:lnTo>
                    <a:pt x="22860" y="0"/>
                  </a:lnTo>
                  <a:lnTo>
                    <a:pt x="163068" y="0"/>
                  </a:lnTo>
                  <a:lnTo>
                    <a:pt x="163068" y="160782"/>
                  </a:lnTo>
                  <a:lnTo>
                    <a:pt x="151638" y="173736"/>
                  </a:lnTo>
                  <a:lnTo>
                    <a:pt x="151638" y="12954"/>
                  </a:lnTo>
                  <a:lnTo>
                    <a:pt x="0" y="129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25" name="object 20"/>
            <p:cNvSpPr/>
            <p:nvPr/>
          </p:nvSpPr>
          <p:spPr>
            <a:xfrm>
              <a:off x="6232040" y="3603139"/>
              <a:ext cx="502584" cy="0"/>
            </a:xfrm>
            <a:custGeom>
              <a:avLst/>
              <a:gdLst/>
              <a:ahLst/>
              <a:cxnLst/>
              <a:rect l="l" t="t" r="r" b="b"/>
              <a:pathLst>
                <a:path w="569595">
                  <a:moveTo>
                    <a:pt x="0" y="0"/>
                  </a:moveTo>
                  <a:lnTo>
                    <a:pt x="569214" y="0"/>
                  </a:lnTo>
                </a:path>
              </a:pathLst>
            </a:custGeom>
            <a:ln w="134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26" name="object 21"/>
            <p:cNvSpPr/>
            <p:nvPr/>
          </p:nvSpPr>
          <p:spPr>
            <a:xfrm>
              <a:off x="6303981" y="3570194"/>
              <a:ext cx="451596" cy="0"/>
            </a:xfrm>
            <a:custGeom>
              <a:avLst/>
              <a:gdLst/>
              <a:ahLst/>
              <a:cxnLst/>
              <a:rect l="l" t="t" r="r" b="b"/>
              <a:pathLst>
                <a:path w="511809">
                  <a:moveTo>
                    <a:pt x="0" y="0"/>
                  </a:moveTo>
                  <a:lnTo>
                    <a:pt x="511301" y="0"/>
                  </a:lnTo>
                </a:path>
              </a:pathLst>
            </a:custGeom>
            <a:ln w="134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27" name="object 22"/>
            <p:cNvSpPr/>
            <p:nvPr/>
          </p:nvSpPr>
          <p:spPr>
            <a:xfrm>
              <a:off x="6417609" y="3536913"/>
              <a:ext cx="347943" cy="0"/>
            </a:xfrm>
            <a:custGeom>
              <a:avLst/>
              <a:gdLst/>
              <a:ahLst/>
              <a:cxnLst/>
              <a:rect l="l" t="t" r="r" b="b"/>
              <a:pathLst>
                <a:path w="394334">
                  <a:moveTo>
                    <a:pt x="0" y="0"/>
                  </a:moveTo>
                  <a:lnTo>
                    <a:pt x="393953" y="0"/>
                  </a:lnTo>
                </a:path>
              </a:pathLst>
            </a:custGeom>
            <a:ln w="142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28" name="object 23"/>
            <p:cNvSpPr/>
            <p:nvPr/>
          </p:nvSpPr>
          <p:spPr>
            <a:xfrm>
              <a:off x="6417609" y="3531197"/>
              <a:ext cx="347943" cy="11766"/>
            </a:xfrm>
            <a:custGeom>
              <a:avLst/>
              <a:gdLst/>
              <a:ahLst/>
              <a:cxnLst/>
              <a:rect l="l" t="t" r="r" b="b"/>
              <a:pathLst>
                <a:path w="394334" h="13335">
                  <a:moveTo>
                    <a:pt x="0" y="12953"/>
                  </a:moveTo>
                  <a:lnTo>
                    <a:pt x="0" y="0"/>
                  </a:lnTo>
                  <a:lnTo>
                    <a:pt x="393953" y="0"/>
                  </a:lnTo>
                  <a:lnTo>
                    <a:pt x="393953" y="12953"/>
                  </a:lnTo>
                  <a:lnTo>
                    <a:pt x="0" y="129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29" name="object 24"/>
            <p:cNvSpPr/>
            <p:nvPr/>
          </p:nvSpPr>
          <p:spPr>
            <a:xfrm>
              <a:off x="6314067" y="4053615"/>
              <a:ext cx="431426" cy="0"/>
            </a:xfrm>
            <a:custGeom>
              <a:avLst/>
              <a:gdLst/>
              <a:ahLst/>
              <a:cxnLst/>
              <a:rect l="l" t="t" r="r" b="b"/>
              <a:pathLst>
                <a:path w="488950">
                  <a:moveTo>
                    <a:pt x="0" y="0"/>
                  </a:moveTo>
                  <a:lnTo>
                    <a:pt x="488442" y="0"/>
                  </a:lnTo>
                </a:path>
              </a:pathLst>
            </a:custGeom>
            <a:ln w="134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30" name="object 26"/>
            <p:cNvSpPr/>
            <p:nvPr/>
          </p:nvSpPr>
          <p:spPr>
            <a:xfrm>
              <a:off x="3799466" y="2738493"/>
              <a:ext cx="39781" cy="30256"/>
            </a:xfrm>
            <a:custGeom>
              <a:avLst/>
              <a:gdLst/>
              <a:ahLst/>
              <a:cxnLst/>
              <a:rect l="l" t="t" r="r" b="b"/>
              <a:pathLst>
                <a:path w="45085" h="34289">
                  <a:moveTo>
                    <a:pt x="44958" y="34289"/>
                  </a:moveTo>
                  <a:lnTo>
                    <a:pt x="44958" y="11429"/>
                  </a:lnTo>
                  <a:lnTo>
                    <a:pt x="34289" y="0"/>
                  </a:lnTo>
                  <a:lnTo>
                    <a:pt x="11429" y="0"/>
                  </a:lnTo>
                  <a:lnTo>
                    <a:pt x="0" y="11429"/>
                  </a:lnTo>
                  <a:lnTo>
                    <a:pt x="0" y="34289"/>
                  </a:lnTo>
                  <a:lnTo>
                    <a:pt x="11429" y="34289"/>
                  </a:lnTo>
                  <a:lnTo>
                    <a:pt x="11429" y="16763"/>
                  </a:lnTo>
                  <a:lnTo>
                    <a:pt x="16763" y="11429"/>
                  </a:lnTo>
                  <a:lnTo>
                    <a:pt x="28193" y="11429"/>
                  </a:lnTo>
                  <a:lnTo>
                    <a:pt x="34289" y="16763"/>
                  </a:lnTo>
                  <a:lnTo>
                    <a:pt x="34289" y="34289"/>
                  </a:lnTo>
                  <a:lnTo>
                    <a:pt x="44958" y="3428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31" name="object 27"/>
            <p:cNvSpPr/>
            <p:nvPr/>
          </p:nvSpPr>
          <p:spPr>
            <a:xfrm>
              <a:off x="3799466" y="2738493"/>
              <a:ext cx="39781" cy="30256"/>
            </a:xfrm>
            <a:custGeom>
              <a:avLst/>
              <a:gdLst/>
              <a:ahLst/>
              <a:cxnLst/>
              <a:rect l="l" t="t" r="r" b="b"/>
              <a:pathLst>
                <a:path w="45085" h="34289">
                  <a:moveTo>
                    <a:pt x="0" y="34289"/>
                  </a:moveTo>
                  <a:lnTo>
                    <a:pt x="0" y="11429"/>
                  </a:lnTo>
                  <a:lnTo>
                    <a:pt x="11429" y="0"/>
                  </a:lnTo>
                  <a:lnTo>
                    <a:pt x="34289" y="0"/>
                  </a:lnTo>
                  <a:lnTo>
                    <a:pt x="44958" y="11429"/>
                  </a:lnTo>
                  <a:lnTo>
                    <a:pt x="44958" y="34289"/>
                  </a:lnTo>
                  <a:lnTo>
                    <a:pt x="34289" y="34289"/>
                  </a:lnTo>
                  <a:lnTo>
                    <a:pt x="34289" y="16763"/>
                  </a:lnTo>
                  <a:lnTo>
                    <a:pt x="28193" y="11429"/>
                  </a:lnTo>
                  <a:lnTo>
                    <a:pt x="16763" y="11429"/>
                  </a:lnTo>
                  <a:lnTo>
                    <a:pt x="11429" y="16763"/>
                  </a:lnTo>
                  <a:lnTo>
                    <a:pt x="11429" y="34289"/>
                  </a:lnTo>
                  <a:lnTo>
                    <a:pt x="0" y="342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32" name="object 28"/>
            <p:cNvSpPr/>
            <p:nvPr/>
          </p:nvSpPr>
          <p:spPr>
            <a:xfrm>
              <a:off x="4238512" y="2738493"/>
              <a:ext cx="39781" cy="30256"/>
            </a:xfrm>
            <a:custGeom>
              <a:avLst/>
              <a:gdLst/>
              <a:ahLst/>
              <a:cxnLst/>
              <a:rect l="l" t="t" r="r" b="b"/>
              <a:pathLst>
                <a:path w="45085" h="34289">
                  <a:moveTo>
                    <a:pt x="44957" y="34289"/>
                  </a:moveTo>
                  <a:lnTo>
                    <a:pt x="44957" y="11429"/>
                  </a:lnTo>
                  <a:lnTo>
                    <a:pt x="33527" y="0"/>
                  </a:lnTo>
                  <a:lnTo>
                    <a:pt x="10667" y="0"/>
                  </a:lnTo>
                  <a:lnTo>
                    <a:pt x="0" y="11429"/>
                  </a:lnTo>
                  <a:lnTo>
                    <a:pt x="0" y="34289"/>
                  </a:lnTo>
                  <a:lnTo>
                    <a:pt x="10667" y="34289"/>
                  </a:lnTo>
                  <a:lnTo>
                    <a:pt x="10667" y="16763"/>
                  </a:lnTo>
                  <a:lnTo>
                    <a:pt x="16763" y="11429"/>
                  </a:lnTo>
                  <a:lnTo>
                    <a:pt x="28193" y="11429"/>
                  </a:lnTo>
                  <a:lnTo>
                    <a:pt x="33527" y="16763"/>
                  </a:lnTo>
                  <a:lnTo>
                    <a:pt x="33527" y="34289"/>
                  </a:lnTo>
                  <a:lnTo>
                    <a:pt x="44957" y="34289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33" name="object 29"/>
            <p:cNvSpPr/>
            <p:nvPr/>
          </p:nvSpPr>
          <p:spPr>
            <a:xfrm>
              <a:off x="4238512" y="2738493"/>
              <a:ext cx="39781" cy="30256"/>
            </a:xfrm>
            <a:custGeom>
              <a:avLst/>
              <a:gdLst/>
              <a:ahLst/>
              <a:cxnLst/>
              <a:rect l="l" t="t" r="r" b="b"/>
              <a:pathLst>
                <a:path w="45085" h="34289">
                  <a:moveTo>
                    <a:pt x="0" y="34289"/>
                  </a:moveTo>
                  <a:lnTo>
                    <a:pt x="0" y="11429"/>
                  </a:lnTo>
                  <a:lnTo>
                    <a:pt x="10667" y="0"/>
                  </a:lnTo>
                  <a:lnTo>
                    <a:pt x="33527" y="0"/>
                  </a:lnTo>
                  <a:lnTo>
                    <a:pt x="44957" y="11429"/>
                  </a:lnTo>
                  <a:lnTo>
                    <a:pt x="44957" y="34289"/>
                  </a:lnTo>
                  <a:lnTo>
                    <a:pt x="33527" y="34289"/>
                  </a:lnTo>
                  <a:lnTo>
                    <a:pt x="33527" y="16763"/>
                  </a:lnTo>
                  <a:lnTo>
                    <a:pt x="28193" y="11429"/>
                  </a:lnTo>
                  <a:lnTo>
                    <a:pt x="16763" y="11429"/>
                  </a:lnTo>
                  <a:lnTo>
                    <a:pt x="10667" y="16763"/>
                  </a:lnTo>
                  <a:lnTo>
                    <a:pt x="10667" y="34289"/>
                  </a:lnTo>
                  <a:lnTo>
                    <a:pt x="0" y="342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34" name="object 30"/>
            <p:cNvSpPr/>
            <p:nvPr/>
          </p:nvSpPr>
          <p:spPr>
            <a:xfrm>
              <a:off x="3759797" y="2768750"/>
              <a:ext cx="558053" cy="924485"/>
            </a:xfrm>
            <a:custGeom>
              <a:avLst/>
              <a:gdLst/>
              <a:ahLst/>
              <a:cxnLst/>
              <a:rect l="l" t="t" r="r" b="b"/>
              <a:pathLst>
                <a:path w="632460" h="1047750">
                  <a:moveTo>
                    <a:pt x="0" y="0"/>
                  </a:moveTo>
                  <a:lnTo>
                    <a:pt x="0" y="1047750"/>
                  </a:lnTo>
                  <a:lnTo>
                    <a:pt x="632460" y="1047750"/>
                  </a:lnTo>
                  <a:lnTo>
                    <a:pt x="6324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35" name="object 31"/>
            <p:cNvSpPr/>
            <p:nvPr/>
          </p:nvSpPr>
          <p:spPr>
            <a:xfrm>
              <a:off x="3759797" y="2768750"/>
              <a:ext cx="558053" cy="924485"/>
            </a:xfrm>
            <a:custGeom>
              <a:avLst/>
              <a:gdLst/>
              <a:ahLst/>
              <a:cxnLst/>
              <a:rect l="l" t="t" r="r" b="b"/>
              <a:pathLst>
                <a:path w="632460" h="1047750">
                  <a:moveTo>
                    <a:pt x="0" y="1047750"/>
                  </a:moveTo>
                  <a:lnTo>
                    <a:pt x="0" y="0"/>
                  </a:lnTo>
                  <a:lnTo>
                    <a:pt x="632460" y="0"/>
                  </a:lnTo>
                  <a:lnTo>
                    <a:pt x="632460" y="1047750"/>
                  </a:lnTo>
                  <a:lnTo>
                    <a:pt x="0" y="10477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36" name="object 32"/>
            <p:cNvSpPr/>
            <p:nvPr/>
          </p:nvSpPr>
          <p:spPr>
            <a:xfrm>
              <a:off x="3784675" y="2788920"/>
              <a:ext cx="479051" cy="884144"/>
            </a:xfrm>
            <a:custGeom>
              <a:avLst/>
              <a:gdLst/>
              <a:ahLst/>
              <a:cxnLst/>
              <a:rect l="l" t="t" r="r" b="b"/>
              <a:pathLst>
                <a:path w="542925" h="1002029">
                  <a:moveTo>
                    <a:pt x="0" y="0"/>
                  </a:moveTo>
                  <a:lnTo>
                    <a:pt x="0" y="1002029"/>
                  </a:lnTo>
                  <a:lnTo>
                    <a:pt x="542544" y="1002029"/>
                  </a:lnTo>
                  <a:lnTo>
                    <a:pt x="5425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37" name="object 33"/>
            <p:cNvSpPr/>
            <p:nvPr/>
          </p:nvSpPr>
          <p:spPr>
            <a:xfrm>
              <a:off x="3784675" y="2788920"/>
              <a:ext cx="479051" cy="603437"/>
            </a:xfrm>
            <a:custGeom>
              <a:avLst/>
              <a:gdLst/>
              <a:ahLst/>
              <a:cxnLst/>
              <a:rect l="l" t="t" r="r" b="b"/>
              <a:pathLst>
                <a:path w="542925" h="683895">
                  <a:moveTo>
                    <a:pt x="542543" y="569213"/>
                  </a:moveTo>
                  <a:lnTo>
                    <a:pt x="542543" y="0"/>
                  </a:lnTo>
                  <a:lnTo>
                    <a:pt x="0" y="0"/>
                  </a:lnTo>
                  <a:lnTo>
                    <a:pt x="0" y="683513"/>
                  </a:lnTo>
                  <a:lnTo>
                    <a:pt x="542543" y="569213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38" name="object 34"/>
            <p:cNvSpPr/>
            <p:nvPr/>
          </p:nvSpPr>
          <p:spPr>
            <a:xfrm>
              <a:off x="3784675" y="2788921"/>
              <a:ext cx="479051" cy="512669"/>
            </a:xfrm>
            <a:custGeom>
              <a:avLst/>
              <a:gdLst/>
              <a:ahLst/>
              <a:cxnLst/>
              <a:rect l="l" t="t" r="r" b="b"/>
              <a:pathLst>
                <a:path w="542925" h="581025">
                  <a:moveTo>
                    <a:pt x="542543" y="467106"/>
                  </a:moveTo>
                  <a:lnTo>
                    <a:pt x="542543" y="0"/>
                  </a:lnTo>
                  <a:lnTo>
                    <a:pt x="0" y="0"/>
                  </a:lnTo>
                  <a:lnTo>
                    <a:pt x="0" y="580644"/>
                  </a:lnTo>
                  <a:lnTo>
                    <a:pt x="542543" y="46710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39" name="object 35"/>
            <p:cNvSpPr/>
            <p:nvPr/>
          </p:nvSpPr>
          <p:spPr>
            <a:xfrm>
              <a:off x="4273138" y="2884394"/>
              <a:ext cx="0" cy="65554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0" y="73913"/>
                  </a:lnTo>
                </a:path>
              </a:pathLst>
            </a:custGeom>
            <a:ln w="23368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40" name="object 36"/>
            <p:cNvSpPr/>
            <p:nvPr/>
          </p:nvSpPr>
          <p:spPr>
            <a:xfrm>
              <a:off x="4273138" y="3205779"/>
              <a:ext cx="0" cy="65554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0" y="73913"/>
                  </a:lnTo>
                </a:path>
              </a:pathLst>
            </a:custGeom>
            <a:ln w="23368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41" name="object 37"/>
            <p:cNvSpPr/>
            <p:nvPr/>
          </p:nvSpPr>
          <p:spPr>
            <a:xfrm>
              <a:off x="4273138" y="3527163"/>
              <a:ext cx="0" cy="66115"/>
            </a:xfrm>
            <a:custGeom>
              <a:avLst/>
              <a:gdLst/>
              <a:ahLst/>
              <a:cxnLst/>
              <a:rect l="l" t="t" r="r" b="b"/>
              <a:pathLst>
                <a:path h="74929">
                  <a:moveTo>
                    <a:pt x="0" y="0"/>
                  </a:moveTo>
                  <a:lnTo>
                    <a:pt x="0" y="74675"/>
                  </a:lnTo>
                </a:path>
              </a:pathLst>
            </a:custGeom>
            <a:ln w="23368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42" name="object 38"/>
            <p:cNvSpPr/>
            <p:nvPr/>
          </p:nvSpPr>
          <p:spPr>
            <a:xfrm>
              <a:off x="3784675" y="2788920"/>
              <a:ext cx="479051" cy="884144"/>
            </a:xfrm>
            <a:custGeom>
              <a:avLst/>
              <a:gdLst/>
              <a:ahLst/>
              <a:cxnLst/>
              <a:rect l="l" t="t" r="r" b="b"/>
              <a:pathLst>
                <a:path w="542925" h="1002029">
                  <a:moveTo>
                    <a:pt x="542543" y="0"/>
                  </a:moveTo>
                  <a:lnTo>
                    <a:pt x="542543" y="1002029"/>
                  </a:lnTo>
                  <a:lnTo>
                    <a:pt x="0" y="10020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43" name="object 39"/>
            <p:cNvSpPr/>
            <p:nvPr/>
          </p:nvSpPr>
          <p:spPr>
            <a:xfrm>
              <a:off x="3769210" y="3613225"/>
              <a:ext cx="0" cy="39781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95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44" name="object 40"/>
            <p:cNvSpPr/>
            <p:nvPr/>
          </p:nvSpPr>
          <p:spPr>
            <a:xfrm>
              <a:off x="3769210" y="3532542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7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45" name="object 41"/>
            <p:cNvSpPr/>
            <p:nvPr/>
          </p:nvSpPr>
          <p:spPr>
            <a:xfrm>
              <a:off x="3769210" y="3451860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7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46" name="object 42"/>
            <p:cNvSpPr/>
            <p:nvPr/>
          </p:nvSpPr>
          <p:spPr>
            <a:xfrm>
              <a:off x="3769210" y="3371849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7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47" name="object 43"/>
            <p:cNvSpPr/>
            <p:nvPr/>
          </p:nvSpPr>
          <p:spPr>
            <a:xfrm>
              <a:off x="3769210" y="3291168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7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48" name="object 44"/>
            <p:cNvSpPr/>
            <p:nvPr/>
          </p:nvSpPr>
          <p:spPr>
            <a:xfrm>
              <a:off x="3769210" y="3211157"/>
              <a:ext cx="0" cy="39781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95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49" name="object 45"/>
            <p:cNvSpPr/>
            <p:nvPr/>
          </p:nvSpPr>
          <p:spPr>
            <a:xfrm>
              <a:off x="3769210" y="3130475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7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50" name="object 46"/>
            <p:cNvSpPr/>
            <p:nvPr/>
          </p:nvSpPr>
          <p:spPr>
            <a:xfrm>
              <a:off x="3769210" y="3049793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7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51" name="object 47"/>
            <p:cNvSpPr/>
            <p:nvPr/>
          </p:nvSpPr>
          <p:spPr>
            <a:xfrm>
              <a:off x="3769210" y="2969782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7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52" name="object 48"/>
            <p:cNvSpPr/>
            <p:nvPr/>
          </p:nvSpPr>
          <p:spPr>
            <a:xfrm>
              <a:off x="3769210" y="2889101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457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53" name="object 49"/>
            <p:cNvSpPr/>
            <p:nvPr/>
          </p:nvSpPr>
          <p:spPr>
            <a:xfrm>
              <a:off x="3769210" y="2809090"/>
              <a:ext cx="0" cy="40341"/>
            </a:xfrm>
            <a:custGeom>
              <a:avLst/>
              <a:gdLst/>
              <a:ahLst/>
              <a:cxnLst/>
              <a:rect l="l" t="t" r="r" b="b"/>
              <a:pathLst>
                <a:path h="45719">
                  <a:moveTo>
                    <a:pt x="0" y="457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54" name="object 50"/>
            <p:cNvSpPr/>
            <p:nvPr/>
          </p:nvSpPr>
          <p:spPr>
            <a:xfrm>
              <a:off x="3819637" y="2768749"/>
              <a:ext cx="39781" cy="20171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0" y="11430"/>
                  </a:moveTo>
                  <a:lnTo>
                    <a:pt x="44958" y="11430"/>
                  </a:lnTo>
                </a:path>
              </a:pathLst>
            </a:custGeom>
            <a:ln w="24130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55" name="object 51"/>
            <p:cNvSpPr/>
            <p:nvPr/>
          </p:nvSpPr>
          <p:spPr>
            <a:xfrm>
              <a:off x="3819637" y="2768749"/>
              <a:ext cx="39781" cy="20171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0" y="22860"/>
                  </a:moveTo>
                  <a:lnTo>
                    <a:pt x="0" y="0"/>
                  </a:lnTo>
                  <a:lnTo>
                    <a:pt x="44958" y="0"/>
                  </a:lnTo>
                  <a:lnTo>
                    <a:pt x="44958" y="22860"/>
                  </a:lnTo>
                  <a:lnTo>
                    <a:pt x="0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56" name="object 52"/>
            <p:cNvSpPr/>
            <p:nvPr/>
          </p:nvSpPr>
          <p:spPr>
            <a:xfrm>
              <a:off x="4178673" y="2768749"/>
              <a:ext cx="39781" cy="20171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0" y="11430"/>
                  </a:moveTo>
                  <a:lnTo>
                    <a:pt x="44958" y="11430"/>
                  </a:lnTo>
                </a:path>
              </a:pathLst>
            </a:custGeom>
            <a:ln w="24130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57" name="object 53"/>
            <p:cNvSpPr/>
            <p:nvPr/>
          </p:nvSpPr>
          <p:spPr>
            <a:xfrm>
              <a:off x="4178673" y="2768749"/>
              <a:ext cx="39781" cy="20171"/>
            </a:xfrm>
            <a:custGeom>
              <a:avLst/>
              <a:gdLst/>
              <a:ahLst/>
              <a:cxnLst/>
              <a:rect l="l" t="t" r="r" b="b"/>
              <a:pathLst>
                <a:path w="45085" h="22860">
                  <a:moveTo>
                    <a:pt x="0" y="22860"/>
                  </a:moveTo>
                  <a:lnTo>
                    <a:pt x="0" y="0"/>
                  </a:lnTo>
                  <a:lnTo>
                    <a:pt x="44958" y="0"/>
                  </a:lnTo>
                  <a:lnTo>
                    <a:pt x="44958" y="22860"/>
                  </a:lnTo>
                  <a:lnTo>
                    <a:pt x="0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58" name="object 54"/>
            <p:cNvSpPr/>
            <p:nvPr/>
          </p:nvSpPr>
          <p:spPr>
            <a:xfrm>
              <a:off x="4003861" y="2768749"/>
              <a:ext cx="40341" cy="20171"/>
            </a:xfrm>
            <a:custGeom>
              <a:avLst/>
              <a:gdLst/>
              <a:ahLst/>
              <a:cxnLst/>
              <a:rect l="l" t="t" r="r" b="b"/>
              <a:pathLst>
                <a:path w="45720" h="22860">
                  <a:moveTo>
                    <a:pt x="0" y="11430"/>
                  </a:moveTo>
                  <a:lnTo>
                    <a:pt x="45720" y="11430"/>
                  </a:lnTo>
                </a:path>
              </a:pathLst>
            </a:custGeom>
            <a:ln w="24130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59" name="object 55"/>
            <p:cNvSpPr/>
            <p:nvPr/>
          </p:nvSpPr>
          <p:spPr>
            <a:xfrm>
              <a:off x="4003861" y="2768749"/>
              <a:ext cx="40341" cy="20171"/>
            </a:xfrm>
            <a:custGeom>
              <a:avLst/>
              <a:gdLst/>
              <a:ahLst/>
              <a:cxnLst/>
              <a:rect l="l" t="t" r="r" b="b"/>
              <a:pathLst>
                <a:path w="45720" h="22860">
                  <a:moveTo>
                    <a:pt x="0" y="22860"/>
                  </a:moveTo>
                  <a:lnTo>
                    <a:pt x="0" y="0"/>
                  </a:lnTo>
                  <a:lnTo>
                    <a:pt x="45720" y="0"/>
                  </a:lnTo>
                  <a:lnTo>
                    <a:pt x="45720" y="22860"/>
                  </a:lnTo>
                  <a:lnTo>
                    <a:pt x="0" y="22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60" name="object 56"/>
            <p:cNvSpPr/>
            <p:nvPr/>
          </p:nvSpPr>
          <p:spPr>
            <a:xfrm>
              <a:off x="3784675" y="2788920"/>
              <a:ext cx="479051" cy="884144"/>
            </a:xfrm>
            <a:custGeom>
              <a:avLst/>
              <a:gdLst/>
              <a:ahLst/>
              <a:cxnLst/>
              <a:rect l="l" t="t" r="r" b="b"/>
              <a:pathLst>
                <a:path w="542925" h="1002029">
                  <a:moveTo>
                    <a:pt x="0" y="1002029"/>
                  </a:moveTo>
                  <a:lnTo>
                    <a:pt x="0" y="0"/>
                  </a:lnTo>
                  <a:lnTo>
                    <a:pt x="542543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61" name="object 57"/>
            <p:cNvSpPr/>
            <p:nvPr/>
          </p:nvSpPr>
          <p:spPr>
            <a:xfrm>
              <a:off x="3920322" y="3073997"/>
              <a:ext cx="242047" cy="243168"/>
            </a:xfrm>
            <a:custGeom>
              <a:avLst/>
              <a:gdLst/>
              <a:ahLst/>
              <a:cxnLst/>
              <a:rect l="l" t="t" r="r" b="b"/>
              <a:pathLst>
                <a:path w="274320" h="275589">
                  <a:moveTo>
                    <a:pt x="274091" y="137755"/>
                  </a:moveTo>
                  <a:lnTo>
                    <a:pt x="268621" y="98224"/>
                  </a:lnTo>
                  <a:lnTo>
                    <a:pt x="252212" y="61679"/>
                  </a:lnTo>
                  <a:lnTo>
                    <a:pt x="224864" y="31124"/>
                  </a:lnTo>
                  <a:lnTo>
                    <a:pt x="186577" y="9563"/>
                  </a:lnTo>
                  <a:lnTo>
                    <a:pt x="137350" y="0"/>
                  </a:lnTo>
                  <a:lnTo>
                    <a:pt x="111237" y="3140"/>
                  </a:lnTo>
                  <a:lnTo>
                    <a:pt x="67335" y="19102"/>
                  </a:lnTo>
                  <a:lnTo>
                    <a:pt x="34373" y="45528"/>
                  </a:lnTo>
                  <a:lnTo>
                    <a:pt x="12387" y="79417"/>
                  </a:lnTo>
                  <a:lnTo>
                    <a:pt x="1382" y="117779"/>
                  </a:lnTo>
                  <a:lnTo>
                    <a:pt x="0" y="137702"/>
                  </a:lnTo>
                  <a:lnTo>
                    <a:pt x="1382" y="157713"/>
                  </a:lnTo>
                  <a:lnTo>
                    <a:pt x="12335" y="195959"/>
                  </a:lnTo>
                  <a:lnTo>
                    <a:pt x="34301" y="229796"/>
                  </a:lnTo>
                  <a:lnTo>
                    <a:pt x="67335" y="256175"/>
                  </a:lnTo>
                  <a:lnTo>
                    <a:pt x="111270" y="272016"/>
                  </a:lnTo>
                  <a:lnTo>
                    <a:pt x="137350" y="275082"/>
                  </a:lnTo>
                  <a:lnTo>
                    <a:pt x="163331" y="272068"/>
                  </a:lnTo>
                  <a:lnTo>
                    <a:pt x="207088" y="256268"/>
                  </a:lnTo>
                  <a:lnTo>
                    <a:pt x="239906" y="229937"/>
                  </a:lnTo>
                  <a:lnTo>
                    <a:pt x="261784" y="196081"/>
                  </a:lnTo>
                  <a:lnTo>
                    <a:pt x="272723" y="157702"/>
                  </a:lnTo>
                  <a:lnTo>
                    <a:pt x="274091" y="137755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62" name="object 58"/>
            <p:cNvSpPr/>
            <p:nvPr/>
          </p:nvSpPr>
          <p:spPr>
            <a:xfrm>
              <a:off x="3930575" y="3082739"/>
              <a:ext cx="210671" cy="210110"/>
            </a:xfrm>
            <a:custGeom>
              <a:avLst/>
              <a:gdLst/>
              <a:ahLst/>
              <a:cxnLst/>
              <a:rect l="l" t="t" r="r" b="b"/>
              <a:pathLst>
                <a:path w="238760" h="238125">
                  <a:moveTo>
                    <a:pt x="238506" y="119633"/>
                  </a:moveTo>
                  <a:lnTo>
                    <a:pt x="230124" y="74675"/>
                  </a:lnTo>
                  <a:lnTo>
                    <a:pt x="204215" y="34289"/>
                  </a:lnTo>
                  <a:lnTo>
                    <a:pt x="163830" y="8381"/>
                  </a:lnTo>
                  <a:lnTo>
                    <a:pt x="119634" y="0"/>
                  </a:lnTo>
                  <a:lnTo>
                    <a:pt x="74675" y="8381"/>
                  </a:lnTo>
                  <a:lnTo>
                    <a:pt x="34289" y="34289"/>
                  </a:lnTo>
                  <a:lnTo>
                    <a:pt x="8382" y="74675"/>
                  </a:lnTo>
                  <a:lnTo>
                    <a:pt x="0" y="119633"/>
                  </a:lnTo>
                  <a:lnTo>
                    <a:pt x="8382" y="163829"/>
                  </a:lnTo>
                  <a:lnTo>
                    <a:pt x="34289" y="204215"/>
                  </a:lnTo>
                  <a:lnTo>
                    <a:pt x="74675" y="229362"/>
                  </a:lnTo>
                  <a:lnTo>
                    <a:pt x="119634" y="237743"/>
                  </a:lnTo>
                  <a:lnTo>
                    <a:pt x="163830" y="229362"/>
                  </a:lnTo>
                  <a:lnTo>
                    <a:pt x="204215" y="204215"/>
                  </a:lnTo>
                  <a:lnTo>
                    <a:pt x="230124" y="163829"/>
                  </a:lnTo>
                  <a:lnTo>
                    <a:pt x="238506" y="119633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63" name="object 59"/>
            <p:cNvSpPr/>
            <p:nvPr/>
          </p:nvSpPr>
          <p:spPr>
            <a:xfrm>
              <a:off x="3942677" y="3090135"/>
              <a:ext cx="177613" cy="177613"/>
            </a:xfrm>
            <a:custGeom>
              <a:avLst/>
              <a:gdLst/>
              <a:ahLst/>
              <a:cxnLst/>
              <a:rect l="l" t="t" r="r" b="b"/>
              <a:pathLst>
                <a:path w="201295" h="201295">
                  <a:moveTo>
                    <a:pt x="201168" y="100584"/>
                  </a:moveTo>
                  <a:lnTo>
                    <a:pt x="193548" y="63246"/>
                  </a:lnTo>
                  <a:lnTo>
                    <a:pt x="172212" y="28956"/>
                  </a:lnTo>
                  <a:lnTo>
                    <a:pt x="137922" y="7620"/>
                  </a:lnTo>
                  <a:lnTo>
                    <a:pt x="100584" y="0"/>
                  </a:lnTo>
                  <a:lnTo>
                    <a:pt x="62484" y="7620"/>
                  </a:lnTo>
                  <a:lnTo>
                    <a:pt x="28956" y="28956"/>
                  </a:lnTo>
                  <a:lnTo>
                    <a:pt x="6858" y="63246"/>
                  </a:lnTo>
                  <a:lnTo>
                    <a:pt x="0" y="100584"/>
                  </a:lnTo>
                  <a:lnTo>
                    <a:pt x="6858" y="138684"/>
                  </a:lnTo>
                  <a:lnTo>
                    <a:pt x="28956" y="172212"/>
                  </a:lnTo>
                  <a:lnTo>
                    <a:pt x="62484" y="194310"/>
                  </a:lnTo>
                  <a:lnTo>
                    <a:pt x="100584" y="201168"/>
                  </a:lnTo>
                  <a:lnTo>
                    <a:pt x="137922" y="194310"/>
                  </a:lnTo>
                  <a:lnTo>
                    <a:pt x="172212" y="172212"/>
                  </a:lnTo>
                  <a:lnTo>
                    <a:pt x="193548" y="138684"/>
                  </a:lnTo>
                  <a:lnTo>
                    <a:pt x="201168" y="100584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64" name="object 60"/>
            <p:cNvSpPr/>
            <p:nvPr/>
          </p:nvSpPr>
          <p:spPr>
            <a:xfrm>
              <a:off x="3952762" y="3099547"/>
              <a:ext cx="145676" cy="144556"/>
            </a:xfrm>
            <a:custGeom>
              <a:avLst/>
              <a:gdLst/>
              <a:ahLst/>
              <a:cxnLst/>
              <a:rect l="l" t="t" r="r" b="b"/>
              <a:pathLst>
                <a:path w="165100" h="163829">
                  <a:moveTo>
                    <a:pt x="164591" y="81533"/>
                  </a:moveTo>
                  <a:lnTo>
                    <a:pt x="158496" y="51053"/>
                  </a:lnTo>
                  <a:lnTo>
                    <a:pt x="140969" y="22859"/>
                  </a:lnTo>
                  <a:lnTo>
                    <a:pt x="113537" y="5333"/>
                  </a:lnTo>
                  <a:lnTo>
                    <a:pt x="82296" y="0"/>
                  </a:lnTo>
                  <a:lnTo>
                    <a:pt x="51815" y="5333"/>
                  </a:lnTo>
                  <a:lnTo>
                    <a:pt x="23622" y="22859"/>
                  </a:lnTo>
                  <a:lnTo>
                    <a:pt x="6096" y="51053"/>
                  </a:lnTo>
                  <a:lnTo>
                    <a:pt x="0" y="81533"/>
                  </a:lnTo>
                  <a:lnTo>
                    <a:pt x="6096" y="112775"/>
                  </a:lnTo>
                  <a:lnTo>
                    <a:pt x="23622" y="140207"/>
                  </a:lnTo>
                  <a:lnTo>
                    <a:pt x="51815" y="157733"/>
                  </a:lnTo>
                  <a:lnTo>
                    <a:pt x="82296" y="163829"/>
                  </a:lnTo>
                  <a:lnTo>
                    <a:pt x="113537" y="157733"/>
                  </a:lnTo>
                  <a:lnTo>
                    <a:pt x="140969" y="140207"/>
                  </a:lnTo>
                  <a:lnTo>
                    <a:pt x="158496" y="112775"/>
                  </a:lnTo>
                  <a:lnTo>
                    <a:pt x="164591" y="81533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65" name="object 61"/>
            <p:cNvSpPr/>
            <p:nvPr/>
          </p:nvSpPr>
          <p:spPr>
            <a:xfrm>
              <a:off x="3962175" y="3106943"/>
              <a:ext cx="113740" cy="113740"/>
            </a:xfrm>
            <a:custGeom>
              <a:avLst/>
              <a:gdLst/>
              <a:ahLst/>
              <a:cxnLst/>
              <a:rect l="l" t="t" r="r" b="b"/>
              <a:pathLst>
                <a:path w="128904" h="128904">
                  <a:moveTo>
                    <a:pt x="128778" y="64008"/>
                  </a:moveTo>
                  <a:lnTo>
                    <a:pt x="124206" y="39624"/>
                  </a:lnTo>
                  <a:lnTo>
                    <a:pt x="110489" y="18287"/>
                  </a:lnTo>
                  <a:lnTo>
                    <a:pt x="88392" y="4572"/>
                  </a:lnTo>
                  <a:lnTo>
                    <a:pt x="64008" y="0"/>
                  </a:lnTo>
                  <a:lnTo>
                    <a:pt x="39624" y="4572"/>
                  </a:lnTo>
                  <a:lnTo>
                    <a:pt x="18287" y="18287"/>
                  </a:lnTo>
                  <a:lnTo>
                    <a:pt x="4572" y="39624"/>
                  </a:lnTo>
                  <a:lnTo>
                    <a:pt x="0" y="64008"/>
                  </a:lnTo>
                  <a:lnTo>
                    <a:pt x="4572" y="88392"/>
                  </a:lnTo>
                  <a:lnTo>
                    <a:pt x="18287" y="110489"/>
                  </a:lnTo>
                  <a:lnTo>
                    <a:pt x="39624" y="124206"/>
                  </a:lnTo>
                  <a:lnTo>
                    <a:pt x="64008" y="128777"/>
                  </a:lnTo>
                  <a:lnTo>
                    <a:pt x="88392" y="124206"/>
                  </a:lnTo>
                  <a:lnTo>
                    <a:pt x="110489" y="110489"/>
                  </a:lnTo>
                  <a:lnTo>
                    <a:pt x="124206" y="88392"/>
                  </a:lnTo>
                  <a:lnTo>
                    <a:pt x="128778" y="64008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66" name="object 62"/>
            <p:cNvSpPr/>
            <p:nvPr/>
          </p:nvSpPr>
          <p:spPr>
            <a:xfrm>
              <a:off x="3973606" y="3114003"/>
              <a:ext cx="82924" cy="82363"/>
            </a:xfrm>
            <a:custGeom>
              <a:avLst/>
              <a:gdLst/>
              <a:ahLst/>
              <a:cxnLst/>
              <a:rect l="l" t="t" r="r" b="b"/>
              <a:pathLst>
                <a:path w="93979" h="93345">
                  <a:moveTo>
                    <a:pt x="93400" y="41557"/>
                  </a:moveTo>
                  <a:lnTo>
                    <a:pt x="66823" y="3947"/>
                  </a:lnTo>
                  <a:lnTo>
                    <a:pt x="44987" y="0"/>
                  </a:lnTo>
                  <a:lnTo>
                    <a:pt x="33926" y="1713"/>
                  </a:lnTo>
                  <a:lnTo>
                    <a:pt x="2035" y="32980"/>
                  </a:lnTo>
                  <a:lnTo>
                    <a:pt x="0" y="46862"/>
                  </a:lnTo>
                  <a:lnTo>
                    <a:pt x="992" y="56335"/>
                  </a:lnTo>
                  <a:lnTo>
                    <a:pt x="29233" y="90219"/>
                  </a:lnTo>
                  <a:lnTo>
                    <a:pt x="50656" y="92878"/>
                  </a:lnTo>
                  <a:lnTo>
                    <a:pt x="61344" y="90558"/>
                  </a:lnTo>
                  <a:lnTo>
                    <a:pt x="91601" y="56419"/>
                  </a:lnTo>
                  <a:lnTo>
                    <a:pt x="93400" y="4155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67" name="object 63"/>
            <p:cNvSpPr/>
            <p:nvPr/>
          </p:nvSpPr>
          <p:spPr>
            <a:xfrm>
              <a:off x="3878804" y="3147283"/>
              <a:ext cx="210671" cy="210671"/>
            </a:xfrm>
            <a:custGeom>
              <a:avLst/>
              <a:gdLst/>
              <a:ahLst/>
              <a:cxnLst/>
              <a:rect l="l" t="t" r="r" b="b"/>
              <a:pathLst>
                <a:path w="238760" h="238760">
                  <a:moveTo>
                    <a:pt x="238506" y="44195"/>
                  </a:moveTo>
                  <a:lnTo>
                    <a:pt x="195072" y="0"/>
                  </a:lnTo>
                  <a:lnTo>
                    <a:pt x="0" y="195833"/>
                  </a:lnTo>
                  <a:lnTo>
                    <a:pt x="43434" y="238505"/>
                  </a:lnTo>
                  <a:lnTo>
                    <a:pt x="238506" y="4419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68" name="object 64"/>
            <p:cNvSpPr/>
            <p:nvPr/>
          </p:nvSpPr>
          <p:spPr>
            <a:xfrm>
              <a:off x="3878804" y="3147283"/>
              <a:ext cx="210671" cy="210671"/>
            </a:xfrm>
            <a:custGeom>
              <a:avLst/>
              <a:gdLst/>
              <a:ahLst/>
              <a:cxnLst/>
              <a:rect l="l" t="t" r="r" b="b"/>
              <a:pathLst>
                <a:path w="238760" h="238760">
                  <a:moveTo>
                    <a:pt x="195072" y="0"/>
                  </a:moveTo>
                  <a:lnTo>
                    <a:pt x="238506" y="44195"/>
                  </a:lnTo>
                  <a:lnTo>
                    <a:pt x="43434" y="238505"/>
                  </a:lnTo>
                  <a:lnTo>
                    <a:pt x="0" y="195833"/>
                  </a:lnTo>
                  <a:lnTo>
                    <a:pt x="19507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69" name="object 65"/>
            <p:cNvSpPr/>
            <p:nvPr/>
          </p:nvSpPr>
          <p:spPr>
            <a:xfrm>
              <a:off x="3878804" y="3147284"/>
              <a:ext cx="172571" cy="173131"/>
            </a:xfrm>
            <a:custGeom>
              <a:avLst/>
              <a:gdLst/>
              <a:ahLst/>
              <a:cxnLst/>
              <a:rect l="l" t="t" r="r" b="b"/>
              <a:pathLst>
                <a:path w="195579" h="196214">
                  <a:moveTo>
                    <a:pt x="195072" y="0"/>
                  </a:moveTo>
                  <a:lnTo>
                    <a:pt x="0" y="19583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70" name="object 66"/>
            <p:cNvSpPr/>
            <p:nvPr/>
          </p:nvSpPr>
          <p:spPr>
            <a:xfrm>
              <a:off x="4022688" y="3171488"/>
              <a:ext cx="43143" cy="43143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7" y="0"/>
                  </a:moveTo>
                  <a:lnTo>
                    <a:pt x="0" y="26670"/>
                  </a:lnTo>
                  <a:lnTo>
                    <a:pt x="21336" y="4876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71" name="object 67"/>
            <p:cNvSpPr/>
            <p:nvPr/>
          </p:nvSpPr>
          <p:spPr>
            <a:xfrm>
              <a:off x="4022688" y="3171488"/>
              <a:ext cx="43143" cy="43143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0" y="26670"/>
                  </a:moveTo>
                  <a:lnTo>
                    <a:pt x="21336" y="48768"/>
                  </a:lnTo>
                  <a:lnTo>
                    <a:pt x="48767" y="0"/>
                  </a:lnTo>
                  <a:lnTo>
                    <a:pt x="0" y="266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72" name="object 68"/>
            <p:cNvSpPr/>
            <p:nvPr/>
          </p:nvSpPr>
          <p:spPr>
            <a:xfrm>
              <a:off x="4041514" y="3171488"/>
              <a:ext cx="24653" cy="43143"/>
            </a:xfrm>
            <a:custGeom>
              <a:avLst/>
              <a:gdLst/>
              <a:ahLst/>
              <a:cxnLst/>
              <a:rect l="l" t="t" r="r" b="b"/>
              <a:pathLst>
                <a:path w="27939" h="48895">
                  <a:moveTo>
                    <a:pt x="27431" y="0"/>
                  </a:moveTo>
                  <a:lnTo>
                    <a:pt x="0" y="4876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73" name="object 69"/>
            <p:cNvSpPr/>
            <p:nvPr/>
          </p:nvSpPr>
          <p:spPr>
            <a:xfrm>
              <a:off x="2941545" y="3693234"/>
              <a:ext cx="880222" cy="127747"/>
            </a:xfrm>
            <a:custGeom>
              <a:avLst/>
              <a:gdLst/>
              <a:ahLst/>
              <a:cxnLst/>
              <a:rect l="l" t="t" r="r" b="b"/>
              <a:pathLst>
                <a:path w="997585" h="144779">
                  <a:moveTo>
                    <a:pt x="0" y="144780"/>
                  </a:moveTo>
                  <a:lnTo>
                    <a:pt x="997457" y="144780"/>
                  </a:lnTo>
                  <a:lnTo>
                    <a:pt x="997457" y="0"/>
                  </a:lnTo>
                </a:path>
              </a:pathLst>
            </a:custGeom>
            <a:ln w="27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74" name="object 70"/>
            <p:cNvSpPr/>
            <p:nvPr/>
          </p:nvSpPr>
          <p:spPr>
            <a:xfrm>
              <a:off x="4162536" y="3693234"/>
              <a:ext cx="705971" cy="127747"/>
            </a:xfrm>
            <a:custGeom>
              <a:avLst/>
              <a:gdLst/>
              <a:ahLst/>
              <a:cxnLst/>
              <a:rect l="l" t="t" r="r" b="b"/>
              <a:pathLst>
                <a:path w="800100" h="144779">
                  <a:moveTo>
                    <a:pt x="0" y="0"/>
                  </a:moveTo>
                  <a:lnTo>
                    <a:pt x="0" y="144780"/>
                  </a:lnTo>
                  <a:lnTo>
                    <a:pt x="800100" y="144780"/>
                  </a:lnTo>
                </a:path>
              </a:pathLst>
            </a:custGeom>
            <a:ln w="27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75" name="object 71"/>
            <p:cNvSpPr/>
            <p:nvPr/>
          </p:nvSpPr>
          <p:spPr>
            <a:xfrm>
              <a:off x="4868507" y="3720129"/>
              <a:ext cx="0" cy="100853"/>
            </a:xfrm>
            <a:custGeom>
              <a:avLst/>
              <a:gdLst/>
              <a:ahLst/>
              <a:cxnLst/>
              <a:rect l="l" t="t" r="r" b="b"/>
              <a:pathLst>
                <a:path h="114300">
                  <a:moveTo>
                    <a:pt x="0" y="114300"/>
                  </a:moveTo>
                  <a:lnTo>
                    <a:pt x="0" y="0"/>
                  </a:lnTo>
                </a:path>
              </a:pathLst>
            </a:custGeom>
            <a:ln w="27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76" name="object 72"/>
            <p:cNvSpPr/>
            <p:nvPr/>
          </p:nvSpPr>
          <p:spPr>
            <a:xfrm>
              <a:off x="5372771" y="3720129"/>
              <a:ext cx="806824" cy="109257"/>
            </a:xfrm>
            <a:custGeom>
              <a:avLst/>
              <a:gdLst/>
              <a:ahLst/>
              <a:cxnLst/>
              <a:rect l="l" t="t" r="r" b="b"/>
              <a:pathLst>
                <a:path w="914400" h="123825">
                  <a:moveTo>
                    <a:pt x="0" y="0"/>
                  </a:moveTo>
                  <a:lnTo>
                    <a:pt x="0" y="123443"/>
                  </a:lnTo>
                  <a:lnTo>
                    <a:pt x="914400" y="123443"/>
                  </a:lnTo>
                </a:path>
              </a:pathLst>
            </a:custGeom>
            <a:ln w="27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77" name="object 73"/>
            <p:cNvSpPr/>
            <p:nvPr/>
          </p:nvSpPr>
          <p:spPr>
            <a:xfrm>
              <a:off x="1911499" y="2308187"/>
              <a:ext cx="82924" cy="52668"/>
            </a:xfrm>
            <a:custGeom>
              <a:avLst/>
              <a:gdLst/>
              <a:ahLst/>
              <a:cxnLst/>
              <a:rect l="l" t="t" r="r" b="b"/>
              <a:pathLst>
                <a:path w="93980" h="59689">
                  <a:moveTo>
                    <a:pt x="93725" y="59435"/>
                  </a:moveTo>
                  <a:lnTo>
                    <a:pt x="93725" y="19811"/>
                  </a:lnTo>
                  <a:lnTo>
                    <a:pt x="70865" y="0"/>
                  </a:lnTo>
                  <a:lnTo>
                    <a:pt x="22859" y="0"/>
                  </a:lnTo>
                  <a:lnTo>
                    <a:pt x="0" y="19811"/>
                  </a:lnTo>
                  <a:lnTo>
                    <a:pt x="0" y="59435"/>
                  </a:lnTo>
                  <a:lnTo>
                    <a:pt x="22859" y="59435"/>
                  </a:lnTo>
                  <a:lnTo>
                    <a:pt x="22859" y="29717"/>
                  </a:lnTo>
                  <a:lnTo>
                    <a:pt x="35051" y="19811"/>
                  </a:lnTo>
                  <a:lnTo>
                    <a:pt x="58673" y="19811"/>
                  </a:lnTo>
                  <a:lnTo>
                    <a:pt x="70865" y="29717"/>
                  </a:lnTo>
                  <a:lnTo>
                    <a:pt x="70865" y="59435"/>
                  </a:lnTo>
                  <a:lnTo>
                    <a:pt x="93725" y="5943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78" name="object 74"/>
            <p:cNvSpPr/>
            <p:nvPr/>
          </p:nvSpPr>
          <p:spPr>
            <a:xfrm>
              <a:off x="1911499" y="2308187"/>
              <a:ext cx="82924" cy="52668"/>
            </a:xfrm>
            <a:custGeom>
              <a:avLst/>
              <a:gdLst/>
              <a:ahLst/>
              <a:cxnLst/>
              <a:rect l="l" t="t" r="r" b="b"/>
              <a:pathLst>
                <a:path w="93980" h="59689">
                  <a:moveTo>
                    <a:pt x="0" y="59435"/>
                  </a:moveTo>
                  <a:lnTo>
                    <a:pt x="0" y="19811"/>
                  </a:lnTo>
                  <a:lnTo>
                    <a:pt x="22859" y="0"/>
                  </a:lnTo>
                  <a:lnTo>
                    <a:pt x="70865" y="0"/>
                  </a:lnTo>
                  <a:lnTo>
                    <a:pt x="93725" y="19811"/>
                  </a:lnTo>
                  <a:lnTo>
                    <a:pt x="93725" y="59435"/>
                  </a:lnTo>
                  <a:lnTo>
                    <a:pt x="70865" y="59435"/>
                  </a:lnTo>
                  <a:lnTo>
                    <a:pt x="70865" y="29717"/>
                  </a:lnTo>
                  <a:lnTo>
                    <a:pt x="58673" y="19811"/>
                  </a:lnTo>
                  <a:lnTo>
                    <a:pt x="35051" y="19811"/>
                  </a:lnTo>
                  <a:lnTo>
                    <a:pt x="22859" y="29717"/>
                  </a:lnTo>
                  <a:lnTo>
                    <a:pt x="22859" y="59435"/>
                  </a:lnTo>
                  <a:lnTo>
                    <a:pt x="0" y="594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79" name="object 75"/>
            <p:cNvSpPr/>
            <p:nvPr/>
          </p:nvSpPr>
          <p:spPr>
            <a:xfrm>
              <a:off x="2825227" y="2308187"/>
              <a:ext cx="83484" cy="52668"/>
            </a:xfrm>
            <a:custGeom>
              <a:avLst/>
              <a:gdLst/>
              <a:ahLst/>
              <a:cxnLst/>
              <a:rect l="l" t="t" r="r" b="b"/>
              <a:pathLst>
                <a:path w="94614" h="59689">
                  <a:moveTo>
                    <a:pt x="94487" y="59436"/>
                  </a:moveTo>
                  <a:lnTo>
                    <a:pt x="94487" y="19812"/>
                  </a:lnTo>
                  <a:lnTo>
                    <a:pt x="70865" y="0"/>
                  </a:lnTo>
                  <a:lnTo>
                    <a:pt x="23621" y="0"/>
                  </a:lnTo>
                  <a:lnTo>
                    <a:pt x="0" y="19812"/>
                  </a:lnTo>
                  <a:lnTo>
                    <a:pt x="0" y="59436"/>
                  </a:lnTo>
                  <a:lnTo>
                    <a:pt x="23621" y="59436"/>
                  </a:lnTo>
                  <a:lnTo>
                    <a:pt x="23621" y="29718"/>
                  </a:lnTo>
                  <a:lnTo>
                    <a:pt x="35813" y="19812"/>
                  </a:lnTo>
                  <a:lnTo>
                    <a:pt x="59436" y="19812"/>
                  </a:lnTo>
                  <a:lnTo>
                    <a:pt x="70865" y="29718"/>
                  </a:lnTo>
                  <a:lnTo>
                    <a:pt x="70865" y="59436"/>
                  </a:lnTo>
                  <a:lnTo>
                    <a:pt x="94487" y="5943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80" name="object 76"/>
            <p:cNvSpPr/>
            <p:nvPr/>
          </p:nvSpPr>
          <p:spPr>
            <a:xfrm>
              <a:off x="2825227" y="2308187"/>
              <a:ext cx="83484" cy="52668"/>
            </a:xfrm>
            <a:custGeom>
              <a:avLst/>
              <a:gdLst/>
              <a:ahLst/>
              <a:cxnLst/>
              <a:rect l="l" t="t" r="r" b="b"/>
              <a:pathLst>
                <a:path w="94614" h="59689">
                  <a:moveTo>
                    <a:pt x="0" y="59436"/>
                  </a:moveTo>
                  <a:lnTo>
                    <a:pt x="0" y="19812"/>
                  </a:lnTo>
                  <a:lnTo>
                    <a:pt x="23621" y="0"/>
                  </a:lnTo>
                  <a:lnTo>
                    <a:pt x="70865" y="0"/>
                  </a:lnTo>
                  <a:lnTo>
                    <a:pt x="94487" y="19812"/>
                  </a:lnTo>
                  <a:lnTo>
                    <a:pt x="94487" y="59436"/>
                  </a:lnTo>
                  <a:lnTo>
                    <a:pt x="70865" y="59436"/>
                  </a:lnTo>
                  <a:lnTo>
                    <a:pt x="70865" y="29718"/>
                  </a:lnTo>
                  <a:lnTo>
                    <a:pt x="59436" y="19812"/>
                  </a:lnTo>
                  <a:lnTo>
                    <a:pt x="35813" y="19812"/>
                  </a:lnTo>
                  <a:lnTo>
                    <a:pt x="23621" y="29718"/>
                  </a:lnTo>
                  <a:lnTo>
                    <a:pt x="23621" y="59436"/>
                  </a:lnTo>
                  <a:lnTo>
                    <a:pt x="0" y="594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81" name="object 77"/>
            <p:cNvSpPr/>
            <p:nvPr/>
          </p:nvSpPr>
          <p:spPr>
            <a:xfrm>
              <a:off x="1828127" y="2360632"/>
              <a:ext cx="1164291" cy="1592916"/>
            </a:xfrm>
            <a:custGeom>
              <a:avLst/>
              <a:gdLst/>
              <a:ahLst/>
              <a:cxnLst/>
              <a:rect l="l" t="t" r="r" b="b"/>
              <a:pathLst>
                <a:path w="1319530" h="1805304">
                  <a:moveTo>
                    <a:pt x="0" y="0"/>
                  </a:moveTo>
                  <a:lnTo>
                    <a:pt x="0" y="1805177"/>
                  </a:lnTo>
                  <a:lnTo>
                    <a:pt x="1319022" y="1805177"/>
                  </a:lnTo>
                  <a:lnTo>
                    <a:pt x="13190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82" name="object 78"/>
            <p:cNvSpPr/>
            <p:nvPr/>
          </p:nvSpPr>
          <p:spPr>
            <a:xfrm>
              <a:off x="1828127" y="2360632"/>
              <a:ext cx="1164291" cy="1592916"/>
            </a:xfrm>
            <a:custGeom>
              <a:avLst/>
              <a:gdLst/>
              <a:ahLst/>
              <a:cxnLst/>
              <a:rect l="l" t="t" r="r" b="b"/>
              <a:pathLst>
                <a:path w="1319530" h="1805304">
                  <a:moveTo>
                    <a:pt x="0" y="1805178"/>
                  </a:moveTo>
                  <a:lnTo>
                    <a:pt x="0" y="0"/>
                  </a:lnTo>
                  <a:lnTo>
                    <a:pt x="1319022" y="0"/>
                  </a:lnTo>
                  <a:lnTo>
                    <a:pt x="1319022" y="1805178"/>
                  </a:lnTo>
                  <a:lnTo>
                    <a:pt x="0" y="18051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83" name="object 79"/>
            <p:cNvSpPr/>
            <p:nvPr/>
          </p:nvSpPr>
          <p:spPr>
            <a:xfrm>
              <a:off x="1879898" y="2394921"/>
              <a:ext cx="997884" cy="1524000"/>
            </a:xfrm>
            <a:custGeom>
              <a:avLst/>
              <a:gdLst/>
              <a:ahLst/>
              <a:cxnLst/>
              <a:rect l="l" t="t" r="r" b="b"/>
              <a:pathLst>
                <a:path w="1130935" h="1727200">
                  <a:moveTo>
                    <a:pt x="0" y="0"/>
                  </a:moveTo>
                  <a:lnTo>
                    <a:pt x="0" y="1726692"/>
                  </a:lnTo>
                  <a:lnTo>
                    <a:pt x="1130808" y="1726692"/>
                  </a:lnTo>
                  <a:lnTo>
                    <a:pt x="11308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84" name="object 80"/>
            <p:cNvSpPr/>
            <p:nvPr/>
          </p:nvSpPr>
          <p:spPr>
            <a:xfrm>
              <a:off x="1879898" y="2394921"/>
              <a:ext cx="997884" cy="1038785"/>
            </a:xfrm>
            <a:custGeom>
              <a:avLst/>
              <a:gdLst/>
              <a:ahLst/>
              <a:cxnLst/>
              <a:rect l="l" t="t" r="r" b="b"/>
              <a:pathLst>
                <a:path w="1130935" h="1177289">
                  <a:moveTo>
                    <a:pt x="1130808" y="981456"/>
                  </a:moveTo>
                  <a:lnTo>
                    <a:pt x="1130808" y="0"/>
                  </a:lnTo>
                  <a:lnTo>
                    <a:pt x="0" y="0"/>
                  </a:lnTo>
                  <a:lnTo>
                    <a:pt x="0" y="1177290"/>
                  </a:lnTo>
                  <a:lnTo>
                    <a:pt x="1130808" y="981456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85" name="object 81"/>
            <p:cNvSpPr/>
            <p:nvPr/>
          </p:nvSpPr>
          <p:spPr>
            <a:xfrm>
              <a:off x="1879898" y="2394921"/>
              <a:ext cx="997884" cy="883024"/>
            </a:xfrm>
            <a:custGeom>
              <a:avLst/>
              <a:gdLst/>
              <a:ahLst/>
              <a:cxnLst/>
              <a:rect l="l" t="t" r="r" b="b"/>
              <a:pathLst>
                <a:path w="1130935" h="1000760">
                  <a:moveTo>
                    <a:pt x="1130808" y="804672"/>
                  </a:moveTo>
                  <a:lnTo>
                    <a:pt x="1130808" y="0"/>
                  </a:lnTo>
                  <a:lnTo>
                    <a:pt x="0" y="0"/>
                  </a:lnTo>
                  <a:lnTo>
                    <a:pt x="0" y="1000506"/>
                  </a:lnTo>
                  <a:lnTo>
                    <a:pt x="1130808" y="8046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86" name="object 82"/>
            <p:cNvSpPr/>
            <p:nvPr/>
          </p:nvSpPr>
          <p:spPr>
            <a:xfrm>
              <a:off x="2898177" y="2559647"/>
              <a:ext cx="0" cy="112619"/>
            </a:xfrm>
            <a:custGeom>
              <a:avLst/>
              <a:gdLst/>
              <a:ahLst/>
              <a:cxnLst/>
              <a:rect l="l" t="t" r="r" b="b"/>
              <a:pathLst>
                <a:path h="127635">
                  <a:moveTo>
                    <a:pt x="0" y="0"/>
                  </a:moveTo>
                  <a:lnTo>
                    <a:pt x="0" y="127253"/>
                  </a:lnTo>
                </a:path>
              </a:pathLst>
            </a:custGeom>
            <a:ln w="47752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87" name="object 83"/>
            <p:cNvSpPr/>
            <p:nvPr/>
          </p:nvSpPr>
          <p:spPr>
            <a:xfrm>
              <a:off x="2898177" y="3113666"/>
              <a:ext cx="0" cy="112619"/>
            </a:xfrm>
            <a:custGeom>
              <a:avLst/>
              <a:gdLst/>
              <a:ahLst/>
              <a:cxnLst/>
              <a:rect l="l" t="t" r="r" b="b"/>
              <a:pathLst>
                <a:path h="127635">
                  <a:moveTo>
                    <a:pt x="0" y="0"/>
                  </a:moveTo>
                  <a:lnTo>
                    <a:pt x="0" y="127253"/>
                  </a:lnTo>
                </a:path>
              </a:pathLst>
            </a:custGeom>
            <a:ln w="4775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88" name="object 84"/>
            <p:cNvSpPr/>
            <p:nvPr/>
          </p:nvSpPr>
          <p:spPr>
            <a:xfrm>
              <a:off x="2898177" y="3667012"/>
              <a:ext cx="0" cy="113179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0"/>
                  </a:moveTo>
                  <a:lnTo>
                    <a:pt x="0" y="128015"/>
                  </a:lnTo>
                </a:path>
              </a:pathLst>
            </a:custGeom>
            <a:ln w="47751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89" name="object 85"/>
            <p:cNvSpPr/>
            <p:nvPr/>
          </p:nvSpPr>
          <p:spPr>
            <a:xfrm>
              <a:off x="1879898" y="2394921"/>
              <a:ext cx="997884" cy="1524000"/>
            </a:xfrm>
            <a:custGeom>
              <a:avLst/>
              <a:gdLst/>
              <a:ahLst/>
              <a:cxnLst/>
              <a:rect l="l" t="t" r="r" b="b"/>
              <a:pathLst>
                <a:path w="1130935" h="1727200">
                  <a:moveTo>
                    <a:pt x="1130808" y="0"/>
                  </a:moveTo>
                  <a:lnTo>
                    <a:pt x="1130808" y="1726692"/>
                  </a:lnTo>
                  <a:lnTo>
                    <a:pt x="0" y="17266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90" name="object 86"/>
            <p:cNvSpPr/>
            <p:nvPr/>
          </p:nvSpPr>
          <p:spPr>
            <a:xfrm>
              <a:off x="1848971" y="3814931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91" name="object 87"/>
            <p:cNvSpPr/>
            <p:nvPr/>
          </p:nvSpPr>
          <p:spPr>
            <a:xfrm>
              <a:off x="1848971" y="3676425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92" name="object 88"/>
            <p:cNvSpPr/>
            <p:nvPr/>
          </p:nvSpPr>
          <p:spPr>
            <a:xfrm>
              <a:off x="1848971" y="3537921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93" name="object 89"/>
            <p:cNvSpPr/>
            <p:nvPr/>
          </p:nvSpPr>
          <p:spPr>
            <a:xfrm>
              <a:off x="1848971" y="3399416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94" name="object 90"/>
            <p:cNvSpPr/>
            <p:nvPr/>
          </p:nvSpPr>
          <p:spPr>
            <a:xfrm>
              <a:off x="1848971" y="3260912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95" name="object 91"/>
            <p:cNvSpPr/>
            <p:nvPr/>
          </p:nvSpPr>
          <p:spPr>
            <a:xfrm>
              <a:off x="1848971" y="3122407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96" name="object 92"/>
            <p:cNvSpPr/>
            <p:nvPr/>
          </p:nvSpPr>
          <p:spPr>
            <a:xfrm>
              <a:off x="1848971" y="2983902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97" name="object 93"/>
            <p:cNvSpPr/>
            <p:nvPr/>
          </p:nvSpPr>
          <p:spPr>
            <a:xfrm>
              <a:off x="1848971" y="2845397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98" name="object 94"/>
            <p:cNvSpPr/>
            <p:nvPr/>
          </p:nvSpPr>
          <p:spPr>
            <a:xfrm>
              <a:off x="1848971" y="2706892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299" name="object 95"/>
            <p:cNvSpPr/>
            <p:nvPr/>
          </p:nvSpPr>
          <p:spPr>
            <a:xfrm>
              <a:off x="1848971" y="2568388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00" name="object 96"/>
            <p:cNvSpPr/>
            <p:nvPr/>
          </p:nvSpPr>
          <p:spPr>
            <a:xfrm>
              <a:off x="1848971" y="2429883"/>
              <a:ext cx="0" cy="69476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4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01" name="object 97"/>
            <p:cNvSpPr/>
            <p:nvPr/>
          </p:nvSpPr>
          <p:spPr>
            <a:xfrm>
              <a:off x="1953186" y="2377776"/>
              <a:ext cx="83484" cy="0"/>
            </a:xfrm>
            <a:custGeom>
              <a:avLst/>
              <a:gdLst/>
              <a:ahLst/>
              <a:cxnLst/>
              <a:rect l="l" t="t" r="r" b="b"/>
              <a:pathLst>
                <a:path w="94614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40132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02" name="object 98"/>
            <p:cNvSpPr/>
            <p:nvPr/>
          </p:nvSpPr>
          <p:spPr>
            <a:xfrm>
              <a:off x="1953186" y="2360631"/>
              <a:ext cx="83484" cy="34738"/>
            </a:xfrm>
            <a:custGeom>
              <a:avLst/>
              <a:gdLst/>
              <a:ahLst/>
              <a:cxnLst/>
              <a:rect l="l" t="t" r="r" b="b"/>
              <a:pathLst>
                <a:path w="94614" h="39369">
                  <a:moveTo>
                    <a:pt x="0" y="38862"/>
                  </a:moveTo>
                  <a:lnTo>
                    <a:pt x="0" y="0"/>
                  </a:lnTo>
                  <a:lnTo>
                    <a:pt x="94487" y="0"/>
                  </a:lnTo>
                  <a:lnTo>
                    <a:pt x="94487" y="38862"/>
                  </a:lnTo>
                  <a:lnTo>
                    <a:pt x="0" y="388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03" name="object 99"/>
            <p:cNvSpPr/>
            <p:nvPr/>
          </p:nvSpPr>
          <p:spPr>
            <a:xfrm>
              <a:off x="2701514" y="2377776"/>
              <a:ext cx="82924" cy="0"/>
            </a:xfrm>
            <a:custGeom>
              <a:avLst/>
              <a:gdLst/>
              <a:ahLst/>
              <a:cxnLst/>
              <a:rect l="l" t="t" r="r" b="b"/>
              <a:pathLst>
                <a:path w="93980">
                  <a:moveTo>
                    <a:pt x="0" y="0"/>
                  </a:moveTo>
                  <a:lnTo>
                    <a:pt x="93725" y="0"/>
                  </a:lnTo>
                </a:path>
              </a:pathLst>
            </a:custGeom>
            <a:ln w="40132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04" name="object 100"/>
            <p:cNvSpPr/>
            <p:nvPr/>
          </p:nvSpPr>
          <p:spPr>
            <a:xfrm>
              <a:off x="2701514" y="2360631"/>
              <a:ext cx="82924" cy="34738"/>
            </a:xfrm>
            <a:custGeom>
              <a:avLst/>
              <a:gdLst/>
              <a:ahLst/>
              <a:cxnLst/>
              <a:rect l="l" t="t" r="r" b="b"/>
              <a:pathLst>
                <a:path w="93980" h="39369">
                  <a:moveTo>
                    <a:pt x="0" y="38862"/>
                  </a:moveTo>
                  <a:lnTo>
                    <a:pt x="0" y="0"/>
                  </a:lnTo>
                  <a:lnTo>
                    <a:pt x="93725" y="0"/>
                  </a:lnTo>
                  <a:lnTo>
                    <a:pt x="93725" y="38862"/>
                  </a:lnTo>
                  <a:lnTo>
                    <a:pt x="0" y="388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05" name="object 101"/>
            <p:cNvSpPr/>
            <p:nvPr/>
          </p:nvSpPr>
          <p:spPr>
            <a:xfrm>
              <a:off x="2337098" y="2377776"/>
              <a:ext cx="83484" cy="0"/>
            </a:xfrm>
            <a:custGeom>
              <a:avLst/>
              <a:gdLst/>
              <a:ahLst/>
              <a:cxnLst/>
              <a:rect l="l" t="t" r="r" b="b"/>
              <a:pathLst>
                <a:path w="94614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40132">
              <a:solidFill>
                <a:srgbClr val="B3B3B3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06" name="object 102"/>
            <p:cNvSpPr/>
            <p:nvPr/>
          </p:nvSpPr>
          <p:spPr>
            <a:xfrm>
              <a:off x="2337098" y="2360631"/>
              <a:ext cx="83484" cy="34738"/>
            </a:xfrm>
            <a:custGeom>
              <a:avLst/>
              <a:gdLst/>
              <a:ahLst/>
              <a:cxnLst/>
              <a:rect l="l" t="t" r="r" b="b"/>
              <a:pathLst>
                <a:path w="94614" h="39369">
                  <a:moveTo>
                    <a:pt x="0" y="38862"/>
                  </a:moveTo>
                  <a:lnTo>
                    <a:pt x="0" y="0"/>
                  </a:lnTo>
                  <a:lnTo>
                    <a:pt x="94487" y="0"/>
                  </a:lnTo>
                  <a:lnTo>
                    <a:pt x="94487" y="38862"/>
                  </a:lnTo>
                  <a:lnTo>
                    <a:pt x="0" y="388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07" name="object 103"/>
            <p:cNvSpPr/>
            <p:nvPr/>
          </p:nvSpPr>
          <p:spPr>
            <a:xfrm>
              <a:off x="1879898" y="2394921"/>
              <a:ext cx="997884" cy="1524000"/>
            </a:xfrm>
            <a:custGeom>
              <a:avLst/>
              <a:gdLst/>
              <a:ahLst/>
              <a:cxnLst/>
              <a:rect l="l" t="t" r="r" b="b"/>
              <a:pathLst>
                <a:path w="1130935" h="1727200">
                  <a:moveTo>
                    <a:pt x="0" y="1726692"/>
                  </a:moveTo>
                  <a:lnTo>
                    <a:pt x="0" y="0"/>
                  </a:lnTo>
                  <a:lnTo>
                    <a:pt x="1130808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08" name="object 104"/>
            <p:cNvSpPr/>
            <p:nvPr/>
          </p:nvSpPr>
          <p:spPr>
            <a:xfrm>
              <a:off x="3619948" y="2797661"/>
              <a:ext cx="837079" cy="8364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09" name="object 106"/>
            <p:cNvSpPr txBox="1"/>
            <p:nvPr/>
          </p:nvSpPr>
          <p:spPr>
            <a:xfrm>
              <a:off x="1971564" y="3039392"/>
              <a:ext cx="876860" cy="1900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206"/>
              <a:r>
                <a:rPr sz="1235" spc="-9" dirty="0">
                  <a:solidFill>
                    <a:prstClr val="black"/>
                  </a:solidFill>
                  <a:latin typeface="Arial"/>
                  <a:cs typeface="Arial"/>
                </a:rPr>
                <a:t>Transformer</a:t>
              </a:r>
              <a:endParaRPr sz="1235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10" name="object 107"/>
            <p:cNvSpPr/>
            <p:nvPr/>
          </p:nvSpPr>
          <p:spPr>
            <a:xfrm>
              <a:off x="3671047" y="3080048"/>
              <a:ext cx="734546" cy="271743"/>
            </a:xfrm>
            <a:custGeom>
              <a:avLst/>
              <a:gdLst/>
              <a:ahLst/>
              <a:cxnLst/>
              <a:rect l="l" t="t" r="r" b="b"/>
              <a:pathLst>
                <a:path w="832485" h="307975">
                  <a:moveTo>
                    <a:pt x="616457" y="246125"/>
                  </a:moveTo>
                  <a:lnTo>
                    <a:pt x="616457" y="61722"/>
                  </a:lnTo>
                  <a:lnTo>
                    <a:pt x="614779" y="47253"/>
                  </a:lnTo>
                  <a:lnTo>
                    <a:pt x="592639" y="12877"/>
                  </a:lnTo>
                  <a:lnTo>
                    <a:pt x="493013" y="0"/>
                  </a:lnTo>
                  <a:lnTo>
                    <a:pt x="478788" y="1678"/>
                  </a:lnTo>
                  <a:lnTo>
                    <a:pt x="444402" y="23818"/>
                  </a:lnTo>
                  <a:lnTo>
                    <a:pt x="431291" y="246125"/>
                  </a:lnTo>
                  <a:lnTo>
                    <a:pt x="433012" y="260594"/>
                  </a:lnTo>
                  <a:lnTo>
                    <a:pt x="455433" y="294970"/>
                  </a:lnTo>
                  <a:lnTo>
                    <a:pt x="493013" y="306778"/>
                  </a:lnTo>
                  <a:lnTo>
                    <a:pt x="493013" y="92201"/>
                  </a:lnTo>
                  <a:lnTo>
                    <a:pt x="496390" y="78605"/>
                  </a:lnTo>
                  <a:lnTo>
                    <a:pt x="505320" y="68134"/>
                  </a:lnTo>
                  <a:lnTo>
                    <a:pt x="517999" y="62364"/>
                  </a:lnTo>
                  <a:lnTo>
                    <a:pt x="534193" y="64645"/>
                  </a:lnTo>
                  <a:lnTo>
                    <a:pt x="546016" y="71675"/>
                  </a:lnTo>
                  <a:lnTo>
                    <a:pt x="552984" y="82208"/>
                  </a:lnTo>
                  <a:lnTo>
                    <a:pt x="554735" y="215645"/>
                  </a:lnTo>
                  <a:lnTo>
                    <a:pt x="554735" y="307848"/>
                  </a:lnTo>
                  <a:lnTo>
                    <a:pt x="569204" y="306169"/>
                  </a:lnTo>
                  <a:lnTo>
                    <a:pt x="603580" y="284029"/>
                  </a:lnTo>
                  <a:lnTo>
                    <a:pt x="615172" y="258819"/>
                  </a:lnTo>
                  <a:lnTo>
                    <a:pt x="616457" y="246125"/>
                  </a:lnTo>
                  <a:close/>
                </a:path>
                <a:path w="832485" h="307975">
                  <a:moveTo>
                    <a:pt x="554735" y="307848"/>
                  </a:moveTo>
                  <a:lnTo>
                    <a:pt x="554735" y="215645"/>
                  </a:lnTo>
                  <a:lnTo>
                    <a:pt x="551436" y="229396"/>
                  </a:lnTo>
                  <a:lnTo>
                    <a:pt x="542631" y="239923"/>
                  </a:lnTo>
                  <a:lnTo>
                    <a:pt x="529955" y="245587"/>
                  </a:lnTo>
                  <a:lnTo>
                    <a:pt x="513991" y="243253"/>
                  </a:lnTo>
                  <a:lnTo>
                    <a:pt x="502060" y="236217"/>
                  </a:lnTo>
                  <a:lnTo>
                    <a:pt x="494871" y="225707"/>
                  </a:lnTo>
                  <a:lnTo>
                    <a:pt x="493013" y="92201"/>
                  </a:lnTo>
                  <a:lnTo>
                    <a:pt x="493013" y="306778"/>
                  </a:lnTo>
                  <a:lnTo>
                    <a:pt x="554735" y="307848"/>
                  </a:lnTo>
                  <a:close/>
                </a:path>
                <a:path w="832485" h="307975">
                  <a:moveTo>
                    <a:pt x="400812" y="61722"/>
                  </a:moveTo>
                  <a:lnTo>
                    <a:pt x="400812" y="0"/>
                  </a:lnTo>
                  <a:lnTo>
                    <a:pt x="215645" y="0"/>
                  </a:lnTo>
                  <a:lnTo>
                    <a:pt x="215645" y="61722"/>
                  </a:lnTo>
                  <a:lnTo>
                    <a:pt x="277367" y="61722"/>
                  </a:lnTo>
                  <a:lnTo>
                    <a:pt x="277367" y="307848"/>
                  </a:lnTo>
                  <a:lnTo>
                    <a:pt x="339089" y="307848"/>
                  </a:lnTo>
                  <a:lnTo>
                    <a:pt x="339089" y="61722"/>
                  </a:lnTo>
                  <a:lnTo>
                    <a:pt x="400812" y="61722"/>
                  </a:lnTo>
                  <a:close/>
                </a:path>
                <a:path w="832485" h="307975">
                  <a:moveTo>
                    <a:pt x="185165" y="61722"/>
                  </a:moveTo>
                  <a:lnTo>
                    <a:pt x="185165" y="0"/>
                  </a:lnTo>
                  <a:lnTo>
                    <a:pt x="61721" y="0"/>
                  </a:lnTo>
                  <a:lnTo>
                    <a:pt x="22451" y="13968"/>
                  </a:lnTo>
                  <a:lnTo>
                    <a:pt x="1285" y="49028"/>
                  </a:lnTo>
                  <a:lnTo>
                    <a:pt x="0" y="123443"/>
                  </a:lnTo>
                  <a:lnTo>
                    <a:pt x="1678" y="137669"/>
                  </a:lnTo>
                  <a:lnTo>
                    <a:pt x="23818" y="172055"/>
                  </a:lnTo>
                  <a:lnTo>
                    <a:pt x="62476" y="184251"/>
                  </a:lnTo>
                  <a:lnTo>
                    <a:pt x="62476" y="99198"/>
                  </a:lnTo>
                  <a:lnTo>
                    <a:pt x="64594" y="82891"/>
                  </a:lnTo>
                  <a:lnTo>
                    <a:pt x="71383" y="70965"/>
                  </a:lnTo>
                  <a:lnTo>
                    <a:pt x="81750" y="63796"/>
                  </a:lnTo>
                  <a:lnTo>
                    <a:pt x="185165" y="61722"/>
                  </a:lnTo>
                  <a:close/>
                </a:path>
                <a:path w="832485" h="307975">
                  <a:moveTo>
                    <a:pt x="122905" y="307848"/>
                  </a:moveTo>
                  <a:lnTo>
                    <a:pt x="122905" y="209946"/>
                  </a:lnTo>
                  <a:lnTo>
                    <a:pt x="120511" y="225947"/>
                  </a:lnTo>
                  <a:lnTo>
                    <a:pt x="113315" y="237657"/>
                  </a:lnTo>
                  <a:lnTo>
                    <a:pt x="102590" y="244511"/>
                  </a:lnTo>
                  <a:lnTo>
                    <a:pt x="0" y="246125"/>
                  </a:lnTo>
                  <a:lnTo>
                    <a:pt x="0" y="307848"/>
                  </a:lnTo>
                  <a:lnTo>
                    <a:pt x="122905" y="307848"/>
                  </a:lnTo>
                  <a:close/>
                </a:path>
                <a:path w="832485" h="307975">
                  <a:moveTo>
                    <a:pt x="185165" y="185165"/>
                  </a:moveTo>
                  <a:lnTo>
                    <a:pt x="171197" y="145895"/>
                  </a:lnTo>
                  <a:lnTo>
                    <a:pt x="136137" y="124729"/>
                  </a:lnTo>
                  <a:lnTo>
                    <a:pt x="92963" y="123443"/>
                  </a:lnTo>
                  <a:lnTo>
                    <a:pt x="79030" y="120279"/>
                  </a:lnTo>
                  <a:lnTo>
                    <a:pt x="68397" y="111727"/>
                  </a:lnTo>
                  <a:lnTo>
                    <a:pt x="62476" y="99198"/>
                  </a:lnTo>
                  <a:lnTo>
                    <a:pt x="62476" y="184251"/>
                  </a:lnTo>
                  <a:lnTo>
                    <a:pt x="92963" y="185165"/>
                  </a:lnTo>
                  <a:lnTo>
                    <a:pt x="106714" y="188465"/>
                  </a:lnTo>
                  <a:lnTo>
                    <a:pt x="117241" y="197270"/>
                  </a:lnTo>
                  <a:lnTo>
                    <a:pt x="122905" y="209946"/>
                  </a:lnTo>
                  <a:lnTo>
                    <a:pt x="122905" y="307848"/>
                  </a:lnTo>
                  <a:lnTo>
                    <a:pt x="123443" y="307848"/>
                  </a:lnTo>
                  <a:lnTo>
                    <a:pt x="162714" y="293879"/>
                  </a:lnTo>
                  <a:lnTo>
                    <a:pt x="183880" y="258819"/>
                  </a:lnTo>
                  <a:lnTo>
                    <a:pt x="185165" y="185165"/>
                  </a:lnTo>
                  <a:close/>
                </a:path>
                <a:path w="832485" h="307975">
                  <a:moveTo>
                    <a:pt x="832103" y="61722"/>
                  </a:moveTo>
                  <a:lnTo>
                    <a:pt x="818135" y="22451"/>
                  </a:lnTo>
                  <a:lnTo>
                    <a:pt x="783075" y="1285"/>
                  </a:lnTo>
                  <a:lnTo>
                    <a:pt x="709421" y="0"/>
                  </a:lnTo>
                  <a:lnTo>
                    <a:pt x="694953" y="1678"/>
                  </a:lnTo>
                  <a:lnTo>
                    <a:pt x="660577" y="23818"/>
                  </a:lnTo>
                  <a:lnTo>
                    <a:pt x="647700" y="307848"/>
                  </a:lnTo>
                  <a:lnTo>
                    <a:pt x="709421" y="307848"/>
                  </a:lnTo>
                  <a:lnTo>
                    <a:pt x="709421" y="92201"/>
                  </a:lnTo>
                  <a:lnTo>
                    <a:pt x="709439" y="91170"/>
                  </a:lnTo>
                  <a:lnTo>
                    <a:pt x="712310" y="79730"/>
                  </a:lnTo>
                  <a:lnTo>
                    <a:pt x="720063" y="70576"/>
                  </a:lnTo>
                  <a:lnTo>
                    <a:pt x="732649" y="64807"/>
                  </a:lnTo>
                  <a:lnTo>
                    <a:pt x="750020" y="63522"/>
                  </a:lnTo>
                  <a:lnTo>
                    <a:pt x="760491" y="70531"/>
                  </a:lnTo>
                  <a:lnTo>
                    <a:pt x="767475" y="82402"/>
                  </a:lnTo>
                  <a:lnTo>
                    <a:pt x="769739" y="98679"/>
                  </a:lnTo>
                  <a:lnTo>
                    <a:pt x="769739" y="185165"/>
                  </a:lnTo>
                  <a:lnTo>
                    <a:pt x="770381" y="185165"/>
                  </a:lnTo>
                  <a:lnTo>
                    <a:pt x="809652" y="170952"/>
                  </a:lnTo>
                  <a:lnTo>
                    <a:pt x="830818" y="135915"/>
                  </a:lnTo>
                  <a:lnTo>
                    <a:pt x="832103" y="61722"/>
                  </a:lnTo>
                  <a:close/>
                </a:path>
                <a:path w="832485" h="307975">
                  <a:moveTo>
                    <a:pt x="769739" y="185165"/>
                  </a:moveTo>
                  <a:lnTo>
                    <a:pt x="769739" y="98679"/>
                  </a:lnTo>
                  <a:lnTo>
                    <a:pt x="763969" y="111461"/>
                  </a:lnTo>
                  <a:lnTo>
                    <a:pt x="753498" y="120204"/>
                  </a:lnTo>
                  <a:lnTo>
                    <a:pt x="739901" y="123443"/>
                  </a:lnTo>
                  <a:lnTo>
                    <a:pt x="709421" y="123443"/>
                  </a:lnTo>
                  <a:lnTo>
                    <a:pt x="709421" y="185165"/>
                  </a:lnTo>
                  <a:lnTo>
                    <a:pt x="769739" y="1851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  <p:sp>
          <p:nvSpPr>
            <p:cNvPr id="311" name="object 108"/>
            <p:cNvSpPr/>
            <p:nvPr/>
          </p:nvSpPr>
          <p:spPr>
            <a:xfrm>
              <a:off x="3640791" y="2818504"/>
              <a:ext cx="795057" cy="795057"/>
            </a:xfrm>
            <a:custGeom>
              <a:avLst/>
              <a:gdLst/>
              <a:ahLst/>
              <a:cxnLst/>
              <a:rect l="l" t="t" r="r" b="b"/>
              <a:pathLst>
                <a:path w="901064" h="901064">
                  <a:moveTo>
                    <a:pt x="263652" y="900684"/>
                  </a:moveTo>
                  <a:lnTo>
                    <a:pt x="637032" y="900684"/>
                  </a:lnTo>
                  <a:lnTo>
                    <a:pt x="900684" y="637032"/>
                  </a:lnTo>
                  <a:lnTo>
                    <a:pt x="900684" y="263651"/>
                  </a:lnTo>
                  <a:lnTo>
                    <a:pt x="637032" y="0"/>
                  </a:lnTo>
                  <a:lnTo>
                    <a:pt x="263652" y="0"/>
                  </a:lnTo>
                  <a:lnTo>
                    <a:pt x="0" y="263651"/>
                  </a:lnTo>
                  <a:lnTo>
                    <a:pt x="0" y="637032"/>
                  </a:lnTo>
                  <a:lnTo>
                    <a:pt x="263652" y="90068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>
                <a:solidFill>
                  <a:prstClr val="black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09" y="1061677"/>
            <a:ext cx="1997256" cy="264683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8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Input/Output</a:t>
            </a:r>
            <a:r>
              <a:rPr lang="en-US" dirty="0"/>
              <a:t> Contactors							       	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5866" y="701798"/>
            <a:ext cx="6966246" cy="5451173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Input Contactors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VFD can be operated </a:t>
            </a:r>
            <a:r>
              <a:rPr lang="en-US" sz="2000" u="sng" dirty="0"/>
              <a:t>without </a:t>
            </a:r>
            <a:r>
              <a:rPr lang="en-US" sz="2000" dirty="0"/>
              <a:t>an input contactor.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</a:t>
            </a:r>
            <a:r>
              <a:rPr lang="en-US" sz="2000" u="sng" dirty="0"/>
              <a:t>not </a:t>
            </a:r>
            <a:r>
              <a:rPr lang="en-US" sz="2000" dirty="0"/>
              <a:t>use an input contactor to start and stop the drive.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Instead use terminal run commands or alternative start/stop controls through the VFDs I/O.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u="sng" dirty="0"/>
              <a:t>Output Contactors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VFD can also be used</a:t>
            </a:r>
            <a:r>
              <a:rPr lang="en-US" sz="2000" u="sng" dirty="0"/>
              <a:t> without </a:t>
            </a:r>
            <a:r>
              <a:rPr lang="en-US" sz="2000" dirty="0"/>
              <a:t>an output contactor.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Opening or closing an output contactor while the VFD is running can cause damage and failure to the VFD.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0" y="1717705"/>
            <a:ext cx="51275" cy="3706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9245125" y="1717704"/>
            <a:ext cx="51275" cy="3706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9346250" y="1717703"/>
            <a:ext cx="51275" cy="3706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35" y="820395"/>
            <a:ext cx="867504" cy="117773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97" y="4835494"/>
            <a:ext cx="867504" cy="1177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91" y="2559778"/>
            <a:ext cx="2021792" cy="20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8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mountain climber silhouette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3597">
            <a:off x="7494511" y="3022739"/>
            <a:ext cx="722319" cy="10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mountain no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/>
          <a:stretch/>
        </p:blipFill>
        <p:spPr bwMode="auto">
          <a:xfrm>
            <a:off x="-3263" y="1968011"/>
            <a:ext cx="10569663" cy="488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Altitude </a:t>
            </a:r>
            <a:r>
              <a:rPr lang="en-US" dirty="0" err="1"/>
              <a:t>Derate</a:t>
            </a:r>
            <a:r>
              <a:rPr lang="en-US" dirty="0"/>
              <a:t>							    	   	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5866" y="701798"/>
            <a:ext cx="6966246" cy="54511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Power conversion equipment must be </a:t>
            </a:r>
            <a:r>
              <a:rPr lang="en-US" sz="2000" dirty="0" err="1"/>
              <a:t>derated</a:t>
            </a:r>
            <a:r>
              <a:rPr lang="en-US" sz="2000" dirty="0"/>
              <a:t> above a certain altitude.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LS VFDs are rated to 3300 feet (1000 meters) in altitude and 40 degrees C. </a:t>
            </a:r>
            <a:r>
              <a:rPr lang="en-US" sz="2000" dirty="0" err="1"/>
              <a:t>Derate</a:t>
            </a:r>
            <a:r>
              <a:rPr lang="en-US" sz="2000" dirty="0"/>
              <a:t> is about 3% for every 1000ft (300M) above that.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3"/>
          <a:stretch/>
        </p:blipFill>
        <p:spPr>
          <a:xfrm>
            <a:off x="5693517" y="1792417"/>
            <a:ext cx="464034" cy="103788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569683" y="1589999"/>
            <a:ext cx="1974070" cy="1344642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Hey! I hope you </a:t>
            </a:r>
            <a:r>
              <a:rPr lang="en-US" b="1" dirty="0" err="1">
                <a:solidFill>
                  <a:schemeClr val="tx1"/>
                </a:solidFill>
              </a:rPr>
              <a:t>derated</a:t>
            </a:r>
            <a:r>
              <a:rPr lang="en-US" dirty="0">
                <a:solidFill>
                  <a:schemeClr val="tx1"/>
                </a:solidFill>
              </a:rPr>
              <a:t> that drive!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4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Reactors							    	   	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5866" y="701798"/>
            <a:ext cx="6966246" cy="5451173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Stray voltages, spikes, and transients can damage a VFD.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Imbalanced phases can also cause stress on filter capacitors or trigger various faults.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closer your application is to the maximum load of the VFD the more sensitive it becomes to a voltage imbalance.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 Harmonics.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u="sng" dirty="0"/>
              <a:t>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a three-phase input reactor when the power source transformer (KVA) is very large compared VFD capacity (KVA).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Also used when the power factor needs to be improved.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reduce current harmonics from 85% down to 30-35%.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144000" y="1717705"/>
            <a:ext cx="51275" cy="3706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245125" y="1717704"/>
            <a:ext cx="51275" cy="3706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46250" y="1717703"/>
            <a:ext cx="51275" cy="3706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66" y="4002498"/>
            <a:ext cx="2021792" cy="202250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909" y="2527754"/>
            <a:ext cx="926432" cy="89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67" y="574113"/>
            <a:ext cx="929815" cy="136593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rot="2086447">
            <a:off x="9579064" y="1615797"/>
            <a:ext cx="1974070" cy="1344642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See you on the other side!</a:t>
            </a:r>
          </a:p>
        </p:txBody>
      </p:sp>
    </p:spTree>
    <p:extLst>
      <p:ext uri="{BB962C8B-B14F-4D97-AF65-F5344CB8AC3E}">
        <p14:creationId xmlns:p14="http://schemas.microsoft.com/office/powerpoint/2010/main" val="1902648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Output Reactors							    	   	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5866" y="701798"/>
            <a:ext cx="6966246" cy="5451173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Long lead lengths causing reflective (standing) waves.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 impedance motor is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u="sng" dirty="0"/>
              <a:t>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a three-phase output reactor to filter the spikes on the output PWM waveform. And output reactor will also add additional impedance.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0" y="3965387"/>
            <a:ext cx="7697709" cy="255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144000" y="1717705"/>
            <a:ext cx="51275" cy="3706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245125" y="1717704"/>
            <a:ext cx="51275" cy="3706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346250" y="1717703"/>
            <a:ext cx="51275" cy="3706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29" y="2092606"/>
            <a:ext cx="2021792" cy="202250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909" y="3922527"/>
            <a:ext cx="926432" cy="89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67" y="574113"/>
            <a:ext cx="929815" cy="136593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 rot="1995283">
            <a:off x="9660182" y="2898712"/>
            <a:ext cx="1974070" cy="1344642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 again!</a:t>
            </a:r>
          </a:p>
        </p:txBody>
      </p:sp>
      <p:sp>
        <p:nvSpPr>
          <p:cNvPr id="2" name="Oval 1"/>
          <p:cNvSpPr/>
          <p:nvPr/>
        </p:nvSpPr>
        <p:spPr>
          <a:xfrm>
            <a:off x="8781909" y="5242560"/>
            <a:ext cx="1016485" cy="975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23490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DC Reactors								    	   	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5866" y="701799"/>
            <a:ext cx="6966246" cy="27848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DC Reactors (DC link chokes) are used when the power source transformer (KVA) is very large compared to the VFD capacity (KVA).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DC Reactors improve VFD power factor and mitigate bus ripple caused by a single phase input.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Larger VFDs tend to have built in DC reactors while smaller VFDs would need one installed.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676" y="2973936"/>
            <a:ext cx="4947704" cy="31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007551" y="2973936"/>
            <a:ext cx="1179320" cy="598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07551" y="5408063"/>
            <a:ext cx="1179320" cy="598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836919" y="3273039"/>
            <a:ext cx="2170631" cy="16749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36919" y="4948014"/>
            <a:ext cx="2256090" cy="5640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61194" y="4650484"/>
            <a:ext cx="259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150HP H100 with two built-in DC link chokes.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5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3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09" y="533401"/>
            <a:ext cx="2831640" cy="283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NEMA Ratings							    	   	     VFD Basics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46700"/>
              </p:ext>
            </p:extLst>
          </p:nvPr>
        </p:nvGraphicFramePr>
        <p:xfrm>
          <a:off x="364597" y="1184710"/>
          <a:ext cx="6811158" cy="453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Worksheet" r:id="rId4" imgW="6465600" imgH="4939200" progId="Excel.Sheet.8">
                  <p:embed/>
                </p:oleObj>
              </mc:Choice>
              <mc:Fallback>
                <p:oleObj name="Worksheet" r:id="rId4" imgW="6465600" imgH="4939200" progId="Excel.Shee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97" y="1184710"/>
                        <a:ext cx="6811158" cy="453249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824720" y="3620234"/>
            <a:ext cx="2220096" cy="2695843"/>
            <a:chOff x="9157471" y="909148"/>
            <a:chExt cx="2602865" cy="3324129"/>
          </a:xfrm>
        </p:grpSpPr>
        <p:pic>
          <p:nvPicPr>
            <p:cNvPr id="11292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7471" y="909148"/>
              <a:ext cx="2602865" cy="291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753421" y="3894723"/>
              <a:ext cx="1410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S100 NEMA 4X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58967" y="3362960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iS7 with NEMA 1 Kit</a:t>
            </a:r>
          </a:p>
        </p:txBody>
      </p:sp>
    </p:spTree>
    <p:extLst>
      <p:ext uri="{BB962C8B-B14F-4D97-AF65-F5344CB8AC3E}">
        <p14:creationId xmlns:p14="http://schemas.microsoft.com/office/powerpoint/2010/main" val="46706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										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4957" y="907786"/>
            <a:ext cx="11500483" cy="557429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Thank You!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For a copy of these slides or for any technical questions…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/>
              <a:t>Contact your </a:t>
            </a:r>
            <a:r>
              <a:rPr lang="en-US" sz="2400" b="1" dirty="0"/>
              <a:t>local Gilson Sales person.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5212079" cy="599440"/>
          </a:xfrm>
        </p:spPr>
        <p:txBody>
          <a:bodyPr/>
          <a:lstStyle/>
          <a:p>
            <a:r>
              <a:rPr lang="en-US" dirty="0"/>
              <a:t>VFD Sections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40770" y="3871675"/>
            <a:ext cx="2120900" cy="15113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538732" y="3871675"/>
            <a:ext cx="2892425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0" u="sng" dirty="0"/>
              <a:t>Inverter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000" b="0" dirty="0"/>
              <a:t>Voltage Controlled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715907" y="4584462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765895" y="4584462"/>
            <a:ext cx="21717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9081907" y="4584462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89282" y="4617800"/>
            <a:ext cx="135413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800" b="0">
                <a:effectLst>
                  <a:outerShdw blurRad="38100" dist="38100" dir="2700000" algn="tl">
                    <a:srgbClr val="FFFFFF"/>
                  </a:outerShdw>
                </a:effectLst>
              </a:rPr>
              <a:t>AC Input Voltage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165627" y="3906600"/>
            <a:ext cx="1616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DC Voltage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220336" y="4652725"/>
            <a:ext cx="1950720" cy="147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Variable Frequency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Variable Voltage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800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Constant V/f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538507" y="3835162"/>
            <a:ext cx="97313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Input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9120407" y="3906600"/>
            <a:ext cx="118745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Output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630307" y="3906599"/>
            <a:ext cx="2402288" cy="147637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0" u="sng" dirty="0"/>
              <a:t>Converter</a:t>
            </a:r>
            <a:endParaRPr lang="en-US" altLang="en-US" sz="2000" b="0" dirty="0"/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000" b="0" dirty="0"/>
              <a:t>Non-Regulated Rectifier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932" y="1290415"/>
            <a:ext cx="4811282" cy="1554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main power sections of the VFD are necessary to convert </a:t>
            </a:r>
            <a:r>
              <a:rPr lang="en-US" b="1" u="sng" dirty="0"/>
              <a:t>constant</a:t>
            </a:r>
            <a:r>
              <a:rPr lang="en-US" dirty="0"/>
              <a:t> frequency and voltage to </a:t>
            </a:r>
            <a:r>
              <a:rPr lang="en-US" b="1" u="sng" dirty="0"/>
              <a:t>variable</a:t>
            </a:r>
            <a:r>
              <a:rPr lang="en-US" dirty="0"/>
              <a:t> frequency and voltage.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allows us to control motor speed and torque!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t="12941" r="26159" b="18705"/>
          <a:stretch/>
        </p:blipFill>
        <p:spPr>
          <a:xfrm>
            <a:off x="8940801" y="1877096"/>
            <a:ext cx="1065786" cy="1475704"/>
          </a:xfrm>
          <a:prstGeom prst="rect">
            <a:avLst/>
          </a:prstGeom>
        </p:spPr>
      </p:pic>
      <p:pic>
        <p:nvPicPr>
          <p:cNvPr id="12290" name="Picture 2" descr="C:\Users\steve\AppData\Local\Microsoft\Windows\INetCache\IE\QV5E9STR\business-man-2356422_960_720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0" r="25926" b="51389"/>
          <a:stretch/>
        </p:blipFill>
        <p:spPr bwMode="auto">
          <a:xfrm>
            <a:off x="7405824" y="1877096"/>
            <a:ext cx="1158240" cy="14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040880" y="817927"/>
            <a:ext cx="1310640" cy="124968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Hey, G100! Go faster!</a:t>
            </a:r>
          </a:p>
        </p:txBody>
      </p:sp>
    </p:spTree>
    <p:extLst>
      <p:ext uri="{BB962C8B-B14F-4D97-AF65-F5344CB8AC3E}">
        <p14:creationId xmlns:p14="http://schemas.microsoft.com/office/powerpoint/2010/main" val="72831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432560"/>
          </a:xfrm>
        </p:spPr>
        <p:txBody>
          <a:bodyPr>
            <a:normAutofit/>
          </a:bodyPr>
          <a:lstStyle/>
          <a:p>
            <a:r>
              <a:rPr lang="en-US" dirty="0"/>
              <a:t>Principle 1 – Main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VFD changes (rectifies) AC power to DC power and then changes (inverts) it back to AC power.</a:t>
            </a:r>
          </a:p>
        </p:txBody>
      </p:sp>
      <p:pic>
        <p:nvPicPr>
          <p:cNvPr id="27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8499" y="1663640"/>
            <a:ext cx="7215981" cy="3547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56" name="Group 47"/>
          <p:cNvGrpSpPr>
            <a:grpSpLocks/>
          </p:cNvGrpSpPr>
          <p:nvPr/>
        </p:nvGrpSpPr>
        <p:grpSpPr bwMode="auto">
          <a:xfrm>
            <a:off x="2671803" y="5180922"/>
            <a:ext cx="6766560" cy="888682"/>
            <a:chOff x="1017" y="3353"/>
            <a:chExt cx="3685" cy="409"/>
          </a:xfrm>
        </p:grpSpPr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017" y="3360"/>
              <a:ext cx="688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6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AC</a:t>
              </a: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4125" y="3353"/>
              <a:ext cx="577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6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AC</a:t>
              </a: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2579" y="3356"/>
              <a:ext cx="577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600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DC</a:t>
              </a:r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1568" y="3536"/>
              <a:ext cx="1008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3136" y="3528"/>
              <a:ext cx="1008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4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432560"/>
          </a:xfrm>
        </p:spPr>
        <p:txBody>
          <a:bodyPr>
            <a:normAutofit/>
          </a:bodyPr>
          <a:lstStyle/>
          <a:p>
            <a:r>
              <a:rPr lang="en-US" dirty="0"/>
              <a:t>Converter 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converter section is made up of diodes that convert the AC input voltage to DC voltage.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812800" y="1950721"/>
            <a:ext cx="4450080" cy="4297680"/>
            <a:chOff x="2900" y="1968"/>
            <a:chExt cx="2576" cy="2251"/>
          </a:xfrm>
        </p:grpSpPr>
        <p:pic>
          <p:nvPicPr>
            <p:cNvPr id="12" name="Picture 2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5" y="1968"/>
              <a:ext cx="2514" cy="19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979" y="2007"/>
              <a:ext cx="353" cy="5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313" tIns="44450" rIns="87313" bIns="44450">
              <a:spAutoFit/>
            </a:bodyPr>
            <a:lstStyle/>
            <a:p>
              <a:pPr defTabSz="825500" eaLnBrk="0" hangingPunct="0">
                <a:spcBef>
                  <a:spcPct val="50000"/>
                </a:spcBef>
              </a:pPr>
              <a:r>
                <a:rPr lang="en-US" altLang="en-US" sz="5100" b="0">
                  <a:effectLst/>
                </a:rPr>
                <a:t>+</a:t>
              </a:r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3047" y="3592"/>
              <a:ext cx="295" cy="5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313" tIns="44450" rIns="87313" bIns="44450">
              <a:spAutoFit/>
            </a:bodyPr>
            <a:lstStyle/>
            <a:p>
              <a:pPr defTabSz="825500" eaLnBrk="0" hangingPunct="0">
                <a:spcBef>
                  <a:spcPct val="50000"/>
                </a:spcBef>
              </a:pPr>
              <a:r>
                <a:rPr lang="en-US" altLang="en-US" sz="5100" b="0" i="0">
                  <a:effectLst/>
                </a:rPr>
                <a:t>-</a:t>
              </a: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2900" y="3984"/>
              <a:ext cx="2576" cy="2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313" tIns="44450" rIns="87313" bIns="44450">
              <a:spAutoFit/>
            </a:bodyPr>
            <a:lstStyle/>
            <a:p>
              <a:pPr algn="ctr" defTabSz="825500" eaLnBrk="0" hangingPunct="0">
                <a:spcBef>
                  <a:spcPct val="50000"/>
                </a:spcBef>
              </a:pPr>
              <a:r>
                <a:rPr lang="en-US" altLang="en-US" sz="1700" b="0" i="0" dirty="0">
                  <a:effectLst/>
                </a:rPr>
                <a:t>Schematic diagram </a:t>
              </a:r>
            </a:p>
          </p:txBody>
        </p:sp>
      </p:grpSp>
      <p:grpSp>
        <p:nvGrpSpPr>
          <p:cNvPr id="16" name="Group 26"/>
          <p:cNvGrpSpPr>
            <a:grpSpLocks/>
          </p:cNvGrpSpPr>
          <p:nvPr/>
        </p:nvGrpSpPr>
        <p:grpSpPr bwMode="auto">
          <a:xfrm>
            <a:off x="5694680" y="3004795"/>
            <a:ext cx="1301750" cy="1568348"/>
            <a:chOff x="314" y="2621"/>
            <a:chExt cx="820" cy="1059"/>
          </a:xfrm>
        </p:grpSpPr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335" y="3470"/>
              <a:ext cx="74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600" b="0" i="0" dirty="0">
                  <a:effectLst/>
                </a:rPr>
                <a:t>Anode (+)</a:t>
              </a: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314" y="2621"/>
              <a:ext cx="82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1600" b="0" i="0" dirty="0">
                  <a:effectLst/>
                </a:rPr>
                <a:t>Cathode (-)</a:t>
              </a:r>
            </a:p>
          </p:txBody>
        </p: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>
              <a:off x="570" y="2851"/>
              <a:ext cx="258" cy="575"/>
              <a:chOff x="570" y="2851"/>
              <a:chExt cx="258" cy="575"/>
            </a:xfrm>
          </p:grpSpPr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>
                <a:off x="698" y="2851"/>
                <a:ext cx="4" cy="57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31"/>
              <p:cNvGrpSpPr>
                <a:grpSpLocks/>
              </p:cNvGrpSpPr>
              <p:nvPr/>
            </p:nvGrpSpPr>
            <p:grpSpPr bwMode="auto">
              <a:xfrm>
                <a:off x="570" y="3078"/>
                <a:ext cx="258" cy="169"/>
                <a:chOff x="570" y="3078"/>
                <a:chExt cx="258" cy="169"/>
              </a:xfrm>
            </p:grpSpPr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574" y="3082"/>
                  <a:ext cx="250" cy="165"/>
                </a:xfrm>
                <a:prstGeom prst="triangle">
                  <a:avLst>
                    <a:gd name="adj" fmla="val 49995"/>
                  </a:avLst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33"/>
                <p:cNvSpPr>
                  <a:spLocks noChangeShapeType="1"/>
                </p:cNvSpPr>
                <p:nvPr/>
              </p:nvSpPr>
              <p:spPr bwMode="auto">
                <a:xfrm>
                  <a:off x="570" y="3078"/>
                  <a:ext cx="258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4" name="Picture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140" y="3087389"/>
            <a:ext cx="3257550" cy="234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6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432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DC Bus 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DC bus consists of capacitors used to smooth and store DC voltage.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DC Bus Voltage = Vin*1.414</a:t>
            </a:r>
          </a:p>
        </p:txBody>
      </p:sp>
      <p:pic>
        <p:nvPicPr>
          <p:cNvPr id="25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29" y="2116078"/>
            <a:ext cx="7215981" cy="3547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3270329" y="2352358"/>
            <a:ext cx="1158240" cy="296672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3165237" y="5735637"/>
            <a:ext cx="684212" cy="1071562"/>
            <a:chOff x="785" y="2705"/>
            <a:chExt cx="479" cy="783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884" y="3024"/>
              <a:ext cx="380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rc 15"/>
            <p:cNvSpPr>
              <a:spLocks/>
            </p:cNvSpPr>
            <p:nvPr/>
          </p:nvSpPr>
          <p:spPr bwMode="auto">
            <a:xfrm>
              <a:off x="1062" y="3123"/>
              <a:ext cx="202" cy="9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rc 16"/>
            <p:cNvSpPr>
              <a:spLocks/>
            </p:cNvSpPr>
            <p:nvPr/>
          </p:nvSpPr>
          <p:spPr bwMode="auto">
            <a:xfrm>
              <a:off x="889" y="3123"/>
              <a:ext cx="162" cy="9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07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706"/>
                    <a:pt x="9614" y="51"/>
                    <a:pt x="21507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6"/>
                    <a:pt x="9614" y="51"/>
                    <a:pt x="2150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V="1">
              <a:off x="1072" y="2828"/>
              <a:ext cx="0" cy="196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1072" y="3126"/>
              <a:ext cx="0" cy="36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785" y="2705"/>
              <a:ext cx="190" cy="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i="0">
                  <a:effectLst/>
                </a:rPr>
                <a:t>+</a:t>
              </a:r>
            </a:p>
          </p:txBody>
        </p:sp>
      </p:grpSp>
      <p:grpSp>
        <p:nvGrpSpPr>
          <p:cNvPr id="34" name="Group 60"/>
          <p:cNvGrpSpPr>
            <a:grpSpLocks/>
          </p:cNvGrpSpPr>
          <p:nvPr/>
        </p:nvGrpSpPr>
        <p:grpSpPr bwMode="auto">
          <a:xfrm>
            <a:off x="4045057" y="5659437"/>
            <a:ext cx="684212" cy="1147762"/>
            <a:chOff x="4361" y="2765"/>
            <a:chExt cx="431" cy="723"/>
          </a:xfrm>
        </p:grpSpPr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4361" y="2765"/>
              <a:ext cx="27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3200" i="0" dirty="0">
                  <a:effectLst/>
                </a:rPr>
                <a:t>+</a:t>
              </a:r>
            </a:p>
          </p:txBody>
        </p:sp>
        <p:grpSp>
          <p:nvGrpSpPr>
            <p:cNvPr id="36" name="Group 22"/>
            <p:cNvGrpSpPr>
              <a:grpSpLocks/>
            </p:cNvGrpSpPr>
            <p:nvPr/>
          </p:nvGrpSpPr>
          <p:grpSpPr bwMode="auto">
            <a:xfrm>
              <a:off x="4534" y="2908"/>
              <a:ext cx="258" cy="580"/>
              <a:chOff x="4234" y="2716"/>
              <a:chExt cx="546" cy="808"/>
            </a:xfrm>
          </p:grpSpPr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>
                <a:off x="4234" y="2956"/>
                <a:ext cx="546" cy="0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 flipV="1">
                <a:off x="4504" y="2716"/>
                <a:ext cx="0" cy="240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>
                <a:off x="4504" y="3080"/>
                <a:ext cx="0" cy="444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auto">
              <a:xfrm>
                <a:off x="4234" y="3076"/>
                <a:ext cx="546" cy="0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49" y="1295082"/>
            <a:ext cx="3924751" cy="1661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47200" y="3048000"/>
            <a:ext cx="208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 to DC Conversion</a:t>
            </a:r>
          </a:p>
        </p:txBody>
      </p:sp>
      <p:pic>
        <p:nvPicPr>
          <p:cNvPr id="12290" name="Picture 2" descr="Image result for electrolytic capaci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21" y="3437274"/>
            <a:ext cx="3170883" cy="30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4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432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DC Bus 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DC bus is protected by a soft charge circuit.  The circuit utilizes a resistor and contactor to “softly” charge the DC bus capacitors on power up.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46159" y="2275840"/>
            <a:ext cx="5822561" cy="3731259"/>
            <a:chOff x="369888" y="4032250"/>
            <a:chExt cx="4937125" cy="2578100"/>
          </a:xfrm>
        </p:grpSpPr>
        <p:grpSp>
          <p:nvGrpSpPr>
            <p:cNvPr id="24" name="Group 16"/>
            <p:cNvGrpSpPr>
              <a:grpSpLocks/>
            </p:cNvGrpSpPr>
            <p:nvPr/>
          </p:nvGrpSpPr>
          <p:grpSpPr bwMode="auto">
            <a:xfrm>
              <a:off x="1174750" y="4972050"/>
              <a:ext cx="695325" cy="1168400"/>
              <a:chOff x="2549" y="1308"/>
              <a:chExt cx="425" cy="647"/>
            </a:xfrm>
          </p:grpSpPr>
          <p:sp>
            <p:nvSpPr>
              <p:cNvPr id="125" name="Rectangle 17"/>
              <p:cNvSpPr>
                <a:spLocks noChangeArrowheads="1"/>
              </p:cNvSpPr>
              <p:nvPr/>
            </p:nvSpPr>
            <p:spPr bwMode="auto">
              <a:xfrm>
                <a:off x="2549" y="1308"/>
                <a:ext cx="425" cy="64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6" name="Group 18"/>
              <p:cNvGrpSpPr>
                <a:grpSpLocks/>
              </p:cNvGrpSpPr>
              <p:nvPr/>
            </p:nvGrpSpPr>
            <p:grpSpPr bwMode="auto">
              <a:xfrm>
                <a:off x="2666" y="1419"/>
                <a:ext cx="211" cy="105"/>
                <a:chOff x="2666" y="1419"/>
                <a:chExt cx="211" cy="105"/>
              </a:xfrm>
            </p:grpSpPr>
            <p:sp>
              <p:nvSpPr>
                <p:cNvPr id="130" name="Freeform 19"/>
                <p:cNvSpPr>
                  <a:spLocks/>
                </p:cNvSpPr>
                <p:nvPr/>
              </p:nvSpPr>
              <p:spPr bwMode="auto">
                <a:xfrm>
                  <a:off x="2666" y="1419"/>
                  <a:ext cx="211" cy="105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0" y="104"/>
                    </a:cxn>
                    <a:cxn ang="0">
                      <a:pos x="210" y="104"/>
                    </a:cxn>
                    <a:cxn ang="0">
                      <a:pos x="103" y="0"/>
                    </a:cxn>
                  </a:cxnLst>
                  <a:rect l="0" t="0" r="r" b="b"/>
                  <a:pathLst>
                    <a:path w="211" h="105">
                      <a:moveTo>
                        <a:pt x="103" y="0"/>
                      </a:moveTo>
                      <a:lnTo>
                        <a:pt x="0" y="104"/>
                      </a:lnTo>
                      <a:lnTo>
                        <a:pt x="210" y="104"/>
                      </a:lnTo>
                      <a:lnTo>
                        <a:pt x="103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20"/>
                <p:cNvSpPr>
                  <a:spLocks noChangeShapeType="1"/>
                </p:cNvSpPr>
                <p:nvPr/>
              </p:nvSpPr>
              <p:spPr bwMode="auto">
                <a:xfrm>
                  <a:off x="2669" y="1419"/>
                  <a:ext cx="200" cy="0"/>
                </a:xfrm>
                <a:prstGeom prst="line">
                  <a:avLst/>
                </a:prstGeom>
                <a:noFill/>
                <a:ln w="508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21"/>
              <p:cNvGrpSpPr>
                <a:grpSpLocks/>
              </p:cNvGrpSpPr>
              <p:nvPr/>
            </p:nvGrpSpPr>
            <p:grpSpPr bwMode="auto">
              <a:xfrm>
                <a:off x="2663" y="1717"/>
                <a:ext cx="209" cy="105"/>
                <a:chOff x="2663" y="1717"/>
                <a:chExt cx="209" cy="105"/>
              </a:xfrm>
            </p:grpSpPr>
            <p:sp>
              <p:nvSpPr>
                <p:cNvPr id="128" name="Freeform 22"/>
                <p:cNvSpPr>
                  <a:spLocks/>
                </p:cNvSpPr>
                <p:nvPr/>
              </p:nvSpPr>
              <p:spPr bwMode="auto">
                <a:xfrm>
                  <a:off x="2663" y="1717"/>
                  <a:ext cx="209" cy="105"/>
                </a:xfrm>
                <a:custGeom>
                  <a:avLst/>
                  <a:gdLst/>
                  <a:ahLst/>
                  <a:cxnLst>
                    <a:cxn ang="0">
                      <a:pos x="102" y="0"/>
                    </a:cxn>
                    <a:cxn ang="0">
                      <a:pos x="0" y="104"/>
                    </a:cxn>
                    <a:cxn ang="0">
                      <a:pos x="208" y="104"/>
                    </a:cxn>
                    <a:cxn ang="0">
                      <a:pos x="102" y="0"/>
                    </a:cxn>
                  </a:cxnLst>
                  <a:rect l="0" t="0" r="r" b="b"/>
                  <a:pathLst>
                    <a:path w="209" h="105">
                      <a:moveTo>
                        <a:pt x="102" y="0"/>
                      </a:moveTo>
                      <a:lnTo>
                        <a:pt x="0" y="104"/>
                      </a:lnTo>
                      <a:lnTo>
                        <a:pt x="208" y="104"/>
                      </a:lnTo>
                      <a:lnTo>
                        <a:pt x="102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23"/>
                <p:cNvSpPr>
                  <a:spLocks noChangeShapeType="1"/>
                </p:cNvSpPr>
                <p:nvPr/>
              </p:nvSpPr>
              <p:spPr bwMode="auto">
                <a:xfrm>
                  <a:off x="2666" y="1717"/>
                  <a:ext cx="199" cy="0"/>
                </a:xfrm>
                <a:prstGeom prst="line">
                  <a:avLst/>
                </a:prstGeom>
                <a:noFill/>
                <a:ln w="508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1535113" y="4968875"/>
              <a:ext cx="0" cy="203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1524000" y="5899150"/>
              <a:ext cx="0" cy="2492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1530350" y="5359400"/>
              <a:ext cx="0" cy="3460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1503363" y="4906963"/>
              <a:ext cx="58737" cy="571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369888" y="5522913"/>
              <a:ext cx="11303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1536700" y="4581525"/>
              <a:ext cx="0" cy="3270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>
              <a:off x="1517650" y="6203950"/>
              <a:ext cx="0" cy="3286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>
              <a:off x="2779713" y="4581525"/>
              <a:ext cx="22733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>
              <a:off x="1509713" y="6529388"/>
              <a:ext cx="358457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 flipH="1">
              <a:off x="3341688" y="4568825"/>
              <a:ext cx="1587" cy="8636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auto">
            <a:xfrm>
              <a:off x="3321050" y="4567238"/>
              <a:ext cx="36513" cy="2381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3343275" y="5522913"/>
              <a:ext cx="0" cy="10096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>
              <a:off x="3213100" y="5430838"/>
              <a:ext cx="271463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Arc 37"/>
            <p:cNvSpPr>
              <a:spLocks/>
            </p:cNvSpPr>
            <p:nvPr/>
          </p:nvSpPr>
          <p:spPr bwMode="auto">
            <a:xfrm>
              <a:off x="3341688" y="5499100"/>
              <a:ext cx="134937" cy="138113"/>
            </a:xfrm>
            <a:custGeom>
              <a:avLst/>
              <a:gdLst>
                <a:gd name="G0" fmla="+- 260 0 0"/>
                <a:gd name="G1" fmla="+- 21600 0 0"/>
                <a:gd name="G2" fmla="+- 21600 0 0"/>
                <a:gd name="T0" fmla="*/ 0 w 21858"/>
                <a:gd name="T1" fmla="*/ 2 h 21600"/>
                <a:gd name="T2" fmla="*/ 21858 w 21858"/>
                <a:gd name="T3" fmla="*/ 21312 h 21600"/>
                <a:gd name="T4" fmla="*/ 260 w 218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58" h="21600" fill="none" extrusionOk="0">
                  <a:moveTo>
                    <a:pt x="-1" y="1"/>
                  </a:moveTo>
                  <a:cubicBezTo>
                    <a:pt x="86" y="0"/>
                    <a:pt x="173" y="-1"/>
                    <a:pt x="260" y="0"/>
                  </a:cubicBezTo>
                  <a:cubicBezTo>
                    <a:pt x="12077" y="0"/>
                    <a:pt x="21700" y="9496"/>
                    <a:pt x="21858" y="21311"/>
                  </a:cubicBezTo>
                </a:path>
                <a:path w="21858" h="21600" stroke="0" extrusionOk="0">
                  <a:moveTo>
                    <a:pt x="-1" y="1"/>
                  </a:moveTo>
                  <a:cubicBezTo>
                    <a:pt x="86" y="0"/>
                    <a:pt x="173" y="-1"/>
                    <a:pt x="260" y="0"/>
                  </a:cubicBezTo>
                  <a:cubicBezTo>
                    <a:pt x="12077" y="0"/>
                    <a:pt x="21700" y="9496"/>
                    <a:pt x="21858" y="21311"/>
                  </a:cubicBezTo>
                  <a:lnTo>
                    <a:pt x="26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rc 38"/>
            <p:cNvSpPr>
              <a:spLocks/>
            </p:cNvSpPr>
            <p:nvPr/>
          </p:nvSpPr>
          <p:spPr bwMode="auto">
            <a:xfrm>
              <a:off x="3219450" y="5500688"/>
              <a:ext cx="122238" cy="136525"/>
            </a:xfrm>
            <a:custGeom>
              <a:avLst/>
              <a:gdLst>
                <a:gd name="G0" fmla="+- 21598 0 0"/>
                <a:gd name="G1" fmla="+- 21598 0 0"/>
                <a:gd name="G2" fmla="+- 21600 0 0"/>
                <a:gd name="T0" fmla="*/ 0 w 21598"/>
                <a:gd name="T1" fmla="*/ 21312 h 21598"/>
                <a:gd name="T2" fmla="*/ 21308 w 21598"/>
                <a:gd name="T3" fmla="*/ 0 h 21598"/>
                <a:gd name="T4" fmla="*/ 21598 w 21598"/>
                <a:gd name="T5" fmla="*/ 21598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21598" fill="none" extrusionOk="0">
                  <a:moveTo>
                    <a:pt x="-1" y="21311"/>
                  </a:moveTo>
                  <a:cubicBezTo>
                    <a:pt x="154" y="9608"/>
                    <a:pt x="9604" y="157"/>
                    <a:pt x="21307" y="-1"/>
                  </a:cubicBezTo>
                </a:path>
                <a:path w="21598" h="21598" stroke="0" extrusionOk="0">
                  <a:moveTo>
                    <a:pt x="-1" y="21311"/>
                  </a:moveTo>
                  <a:cubicBezTo>
                    <a:pt x="154" y="9608"/>
                    <a:pt x="9604" y="157"/>
                    <a:pt x="21307" y="-1"/>
                  </a:cubicBezTo>
                  <a:lnTo>
                    <a:pt x="21598" y="21598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>
              <a:off x="3321050" y="6513513"/>
              <a:ext cx="36513" cy="2698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3103563" y="5175249"/>
              <a:ext cx="468312" cy="5302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i="0" dirty="0">
                  <a:effectLst/>
                </a:rPr>
                <a:t>+</a:t>
              </a:r>
            </a:p>
          </p:txBody>
        </p:sp>
        <p:sp>
          <p:nvSpPr>
            <p:cNvPr id="58" name="Rectangle 41"/>
            <p:cNvSpPr>
              <a:spLocks noChangeArrowheads="1"/>
            </p:cNvSpPr>
            <p:nvPr/>
          </p:nvSpPr>
          <p:spPr bwMode="auto">
            <a:xfrm>
              <a:off x="392113" y="5527675"/>
              <a:ext cx="949325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0">
                  <a:effectLst/>
                </a:rPr>
                <a:t>3 phase input </a:t>
              </a:r>
            </a:p>
          </p:txBody>
        </p:sp>
        <p:sp>
          <p:nvSpPr>
            <p:cNvPr id="59" name="Rectangle 42"/>
            <p:cNvSpPr>
              <a:spLocks noChangeArrowheads="1"/>
            </p:cNvSpPr>
            <p:nvPr/>
          </p:nvSpPr>
          <p:spPr bwMode="auto">
            <a:xfrm>
              <a:off x="517525" y="4926013"/>
              <a:ext cx="100171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>
                  <a:effectLst/>
                </a:rPr>
                <a:t>Input Diode</a:t>
              </a:r>
            </a:p>
          </p:txBody>
        </p: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>
              <a:off x="2362200" y="5638800"/>
              <a:ext cx="1587500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dirty="0">
                  <a:effectLst/>
                </a:rPr>
                <a:t>DC Bus Capacitors</a:t>
              </a:r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5060950" y="4573588"/>
              <a:ext cx="0" cy="3635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 flipV="1">
              <a:off x="5089525" y="6176963"/>
              <a:ext cx="0" cy="3413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47"/>
            <p:cNvSpPr>
              <a:spLocks noChangeArrowheads="1"/>
            </p:cNvSpPr>
            <p:nvPr/>
          </p:nvSpPr>
          <p:spPr bwMode="auto">
            <a:xfrm>
              <a:off x="3657600" y="4775200"/>
              <a:ext cx="135096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dirty="0">
                  <a:effectLst/>
                </a:rPr>
                <a:t>Output Transistors</a:t>
              </a:r>
            </a:p>
          </p:txBody>
        </p:sp>
        <p:sp>
          <p:nvSpPr>
            <p:cNvPr id="64" name="Line 49"/>
            <p:cNvSpPr>
              <a:spLocks noChangeShapeType="1"/>
            </p:cNvSpPr>
            <p:nvPr/>
          </p:nvSpPr>
          <p:spPr bwMode="auto">
            <a:xfrm>
              <a:off x="1530350" y="4579938"/>
              <a:ext cx="95885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oup 50"/>
            <p:cNvGrpSpPr>
              <a:grpSpLocks/>
            </p:cNvGrpSpPr>
            <p:nvPr/>
          </p:nvGrpSpPr>
          <p:grpSpPr bwMode="auto">
            <a:xfrm>
              <a:off x="2459038" y="4479925"/>
              <a:ext cx="341312" cy="209550"/>
              <a:chOff x="3334" y="1036"/>
              <a:chExt cx="208" cy="116"/>
            </a:xfrm>
          </p:grpSpPr>
          <p:sp>
            <p:nvSpPr>
              <p:cNvPr id="121" name="Line 51"/>
              <p:cNvSpPr>
                <a:spLocks noChangeShapeType="1"/>
              </p:cNvSpPr>
              <p:nvPr/>
            </p:nvSpPr>
            <p:spPr bwMode="auto">
              <a:xfrm>
                <a:off x="3412" y="1036"/>
                <a:ext cx="0" cy="11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52"/>
              <p:cNvSpPr>
                <a:spLocks noChangeShapeType="1"/>
              </p:cNvSpPr>
              <p:nvPr/>
            </p:nvSpPr>
            <p:spPr bwMode="auto">
              <a:xfrm>
                <a:off x="3473" y="1036"/>
                <a:ext cx="0" cy="11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53"/>
              <p:cNvSpPr>
                <a:spLocks noChangeShapeType="1"/>
              </p:cNvSpPr>
              <p:nvPr/>
            </p:nvSpPr>
            <p:spPr bwMode="auto">
              <a:xfrm flipH="1">
                <a:off x="3334" y="1091"/>
                <a:ext cx="78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54"/>
              <p:cNvSpPr>
                <a:spLocks noChangeShapeType="1"/>
              </p:cNvSpPr>
              <p:nvPr/>
            </p:nvSpPr>
            <p:spPr bwMode="auto">
              <a:xfrm>
                <a:off x="3473" y="1091"/>
                <a:ext cx="69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Rectangle 55"/>
            <p:cNvSpPr>
              <a:spLocks noChangeArrowheads="1"/>
            </p:cNvSpPr>
            <p:nvPr/>
          </p:nvSpPr>
          <p:spPr bwMode="auto">
            <a:xfrm>
              <a:off x="2454275" y="4838700"/>
              <a:ext cx="357188" cy="1190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56"/>
            <p:cNvSpPr>
              <a:spLocks noChangeShapeType="1"/>
            </p:cNvSpPr>
            <p:nvPr/>
          </p:nvSpPr>
          <p:spPr bwMode="auto">
            <a:xfrm>
              <a:off x="2224088" y="4579938"/>
              <a:ext cx="0" cy="3175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3049588" y="4581525"/>
              <a:ext cx="1587" cy="3095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>
              <a:off x="2220913" y="4897438"/>
              <a:ext cx="22701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>
              <a:off x="2816225" y="4895850"/>
              <a:ext cx="23018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60"/>
            <p:cNvSpPr>
              <a:spLocks noChangeArrowheads="1"/>
            </p:cNvSpPr>
            <p:nvPr/>
          </p:nvSpPr>
          <p:spPr bwMode="auto">
            <a:xfrm>
              <a:off x="3027363" y="4567238"/>
              <a:ext cx="34925" cy="2381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61"/>
            <p:cNvSpPr>
              <a:spLocks noChangeArrowheads="1"/>
            </p:cNvSpPr>
            <p:nvPr/>
          </p:nvSpPr>
          <p:spPr bwMode="auto">
            <a:xfrm>
              <a:off x="2203450" y="4567238"/>
              <a:ext cx="34925" cy="2381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62"/>
            <p:cNvSpPr>
              <a:spLocks noChangeArrowheads="1"/>
            </p:cNvSpPr>
            <p:nvPr/>
          </p:nvSpPr>
          <p:spPr bwMode="auto">
            <a:xfrm>
              <a:off x="1905000" y="4953000"/>
              <a:ext cx="1666875" cy="274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200" dirty="0">
                  <a:effectLst/>
                </a:rPr>
                <a:t>Soft Charge Resistor</a:t>
              </a:r>
            </a:p>
          </p:txBody>
        </p:sp>
        <p:sp>
          <p:nvSpPr>
            <p:cNvPr id="74" name="Rectangle 63"/>
            <p:cNvSpPr>
              <a:spLocks noChangeArrowheads="1"/>
            </p:cNvSpPr>
            <p:nvPr/>
          </p:nvSpPr>
          <p:spPr bwMode="auto">
            <a:xfrm>
              <a:off x="798513" y="4032250"/>
              <a:ext cx="1646237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dirty="0">
                  <a:effectLst/>
                </a:rPr>
                <a:t>Soft Charge Contactor</a:t>
              </a:r>
            </a:p>
          </p:txBody>
        </p:sp>
        <p:sp>
          <p:nvSpPr>
            <p:cNvPr id="75" name="Line 64"/>
            <p:cNvSpPr>
              <a:spLocks noChangeShapeType="1"/>
            </p:cNvSpPr>
            <p:nvPr/>
          </p:nvSpPr>
          <p:spPr bwMode="auto">
            <a:xfrm>
              <a:off x="1808163" y="4214770"/>
              <a:ext cx="665162" cy="28579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65"/>
            <p:cNvSpPr>
              <a:spLocks noChangeArrowheads="1"/>
            </p:cNvSpPr>
            <p:nvPr/>
          </p:nvSpPr>
          <p:spPr bwMode="auto">
            <a:xfrm>
              <a:off x="3681413" y="6448425"/>
              <a:ext cx="468312" cy="161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6"/>
            <p:cNvSpPr>
              <a:spLocks noChangeShapeType="1"/>
            </p:cNvSpPr>
            <p:nvPr/>
          </p:nvSpPr>
          <p:spPr bwMode="auto">
            <a:xfrm flipV="1">
              <a:off x="3683000" y="6448425"/>
              <a:ext cx="463550" cy="15875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67"/>
            <p:cNvSpPr>
              <a:spLocks noChangeArrowheads="1"/>
            </p:cNvSpPr>
            <p:nvPr/>
          </p:nvSpPr>
          <p:spPr bwMode="auto">
            <a:xfrm>
              <a:off x="4546600" y="4983163"/>
              <a:ext cx="685800" cy="11636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68"/>
            <p:cNvGrpSpPr>
              <a:grpSpLocks/>
            </p:cNvGrpSpPr>
            <p:nvPr/>
          </p:nvGrpSpPr>
          <p:grpSpPr bwMode="auto">
            <a:xfrm>
              <a:off x="4645025" y="5094288"/>
              <a:ext cx="423863" cy="369887"/>
              <a:chOff x="4670" y="1376"/>
              <a:chExt cx="259" cy="205"/>
            </a:xfrm>
          </p:grpSpPr>
          <p:sp>
            <p:nvSpPr>
              <p:cNvPr id="116" name="Freeform 69"/>
              <p:cNvSpPr>
                <a:spLocks/>
              </p:cNvSpPr>
              <p:nvPr/>
            </p:nvSpPr>
            <p:spPr bwMode="auto">
              <a:xfrm>
                <a:off x="4762" y="1386"/>
                <a:ext cx="148" cy="176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0" y="94"/>
                  </a:cxn>
                  <a:cxn ang="0">
                    <a:pos x="147" y="175"/>
                  </a:cxn>
                </a:cxnLst>
                <a:rect l="0" t="0" r="r" b="b"/>
                <a:pathLst>
                  <a:path w="148" h="176">
                    <a:moveTo>
                      <a:pt x="147" y="0"/>
                    </a:moveTo>
                    <a:lnTo>
                      <a:pt x="0" y="94"/>
                    </a:lnTo>
                    <a:lnTo>
                      <a:pt x="147" y="175"/>
                    </a:lnTo>
                  </a:path>
                </a:pathLst>
              </a:custGeom>
              <a:noFill/>
              <a:ln w="508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70"/>
              <p:cNvSpPr>
                <a:spLocks/>
              </p:cNvSpPr>
              <p:nvPr/>
            </p:nvSpPr>
            <p:spPr bwMode="auto">
              <a:xfrm>
                <a:off x="4840" y="1526"/>
                <a:ext cx="89" cy="55"/>
              </a:xfrm>
              <a:custGeom>
                <a:avLst/>
                <a:gdLst/>
                <a:ahLst/>
                <a:cxnLst>
                  <a:cxn ang="0">
                    <a:pos x="88" y="54"/>
                  </a:cxn>
                  <a:cxn ang="0">
                    <a:pos x="52" y="0"/>
                  </a:cxn>
                  <a:cxn ang="0">
                    <a:pos x="0" y="23"/>
                  </a:cxn>
                  <a:cxn ang="0">
                    <a:pos x="88" y="54"/>
                  </a:cxn>
                </a:cxnLst>
                <a:rect l="0" t="0" r="r" b="b"/>
                <a:pathLst>
                  <a:path w="89" h="55">
                    <a:moveTo>
                      <a:pt x="88" y="54"/>
                    </a:moveTo>
                    <a:lnTo>
                      <a:pt x="52" y="0"/>
                    </a:lnTo>
                    <a:lnTo>
                      <a:pt x="0" y="23"/>
                    </a:lnTo>
                    <a:lnTo>
                      <a:pt x="88" y="54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71"/>
              <p:cNvSpPr>
                <a:spLocks noChangeShapeType="1"/>
              </p:cNvSpPr>
              <p:nvPr/>
            </p:nvSpPr>
            <p:spPr bwMode="auto">
              <a:xfrm>
                <a:off x="4758" y="1376"/>
                <a:ext cx="0" cy="203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72"/>
              <p:cNvSpPr>
                <a:spLocks noChangeShapeType="1"/>
              </p:cNvSpPr>
              <p:nvPr/>
            </p:nvSpPr>
            <p:spPr bwMode="auto">
              <a:xfrm>
                <a:off x="4720" y="1412"/>
                <a:ext cx="0" cy="121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73"/>
              <p:cNvSpPr>
                <a:spLocks noChangeShapeType="1"/>
              </p:cNvSpPr>
              <p:nvPr/>
            </p:nvSpPr>
            <p:spPr bwMode="auto">
              <a:xfrm flipH="1">
                <a:off x="4670" y="1473"/>
                <a:ext cx="45" cy="0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74"/>
            <p:cNvGrpSpPr>
              <a:grpSpLocks/>
            </p:cNvGrpSpPr>
            <p:nvPr/>
          </p:nvGrpSpPr>
          <p:grpSpPr bwMode="auto">
            <a:xfrm>
              <a:off x="4652963" y="5592763"/>
              <a:ext cx="423862" cy="368300"/>
              <a:chOff x="4675" y="1652"/>
              <a:chExt cx="259" cy="204"/>
            </a:xfrm>
          </p:grpSpPr>
          <p:sp>
            <p:nvSpPr>
              <p:cNvPr id="111" name="Freeform 75"/>
              <p:cNvSpPr>
                <a:spLocks/>
              </p:cNvSpPr>
              <p:nvPr/>
            </p:nvSpPr>
            <p:spPr bwMode="auto">
              <a:xfrm>
                <a:off x="4767" y="1663"/>
                <a:ext cx="148" cy="175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0" y="93"/>
                  </a:cxn>
                  <a:cxn ang="0">
                    <a:pos x="147" y="174"/>
                  </a:cxn>
                </a:cxnLst>
                <a:rect l="0" t="0" r="r" b="b"/>
                <a:pathLst>
                  <a:path w="148" h="175">
                    <a:moveTo>
                      <a:pt x="147" y="0"/>
                    </a:moveTo>
                    <a:lnTo>
                      <a:pt x="0" y="93"/>
                    </a:lnTo>
                    <a:lnTo>
                      <a:pt x="147" y="174"/>
                    </a:lnTo>
                  </a:path>
                </a:pathLst>
              </a:custGeom>
              <a:noFill/>
              <a:ln w="508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6"/>
              <p:cNvSpPr>
                <a:spLocks/>
              </p:cNvSpPr>
              <p:nvPr/>
            </p:nvSpPr>
            <p:spPr bwMode="auto">
              <a:xfrm>
                <a:off x="4845" y="1802"/>
                <a:ext cx="89" cy="54"/>
              </a:xfrm>
              <a:custGeom>
                <a:avLst/>
                <a:gdLst/>
                <a:ahLst/>
                <a:cxnLst>
                  <a:cxn ang="0">
                    <a:pos x="88" y="53"/>
                  </a:cxn>
                  <a:cxn ang="0">
                    <a:pos x="52" y="0"/>
                  </a:cxn>
                  <a:cxn ang="0">
                    <a:pos x="0" y="23"/>
                  </a:cxn>
                  <a:cxn ang="0">
                    <a:pos x="88" y="53"/>
                  </a:cxn>
                </a:cxnLst>
                <a:rect l="0" t="0" r="r" b="b"/>
                <a:pathLst>
                  <a:path w="89" h="54">
                    <a:moveTo>
                      <a:pt x="88" y="53"/>
                    </a:moveTo>
                    <a:lnTo>
                      <a:pt x="52" y="0"/>
                    </a:lnTo>
                    <a:lnTo>
                      <a:pt x="0" y="23"/>
                    </a:lnTo>
                    <a:lnTo>
                      <a:pt x="88" y="53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77"/>
              <p:cNvSpPr>
                <a:spLocks noChangeShapeType="1"/>
              </p:cNvSpPr>
              <p:nvPr/>
            </p:nvSpPr>
            <p:spPr bwMode="auto">
              <a:xfrm>
                <a:off x="4763" y="1652"/>
                <a:ext cx="0" cy="203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78"/>
              <p:cNvSpPr>
                <a:spLocks noChangeShapeType="1"/>
              </p:cNvSpPr>
              <p:nvPr/>
            </p:nvSpPr>
            <p:spPr bwMode="auto">
              <a:xfrm>
                <a:off x="4725" y="1688"/>
                <a:ext cx="0" cy="121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79"/>
              <p:cNvSpPr>
                <a:spLocks noChangeShapeType="1"/>
              </p:cNvSpPr>
              <p:nvPr/>
            </p:nvSpPr>
            <p:spPr bwMode="auto">
              <a:xfrm flipH="1">
                <a:off x="4675" y="1748"/>
                <a:ext cx="45" cy="0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5094288" y="5205413"/>
              <a:ext cx="104775" cy="109537"/>
              <a:chOff x="4944" y="1437"/>
              <a:chExt cx="64" cy="61"/>
            </a:xfrm>
          </p:grpSpPr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4947" y="1437"/>
                <a:ext cx="61" cy="6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60"/>
                  </a:cxn>
                  <a:cxn ang="0">
                    <a:pos x="60" y="58"/>
                  </a:cxn>
                  <a:cxn ang="0">
                    <a:pos x="25" y="0"/>
                  </a:cxn>
                </a:cxnLst>
                <a:rect l="0" t="0" r="r" b="b"/>
                <a:pathLst>
                  <a:path w="61" h="61">
                    <a:moveTo>
                      <a:pt x="25" y="0"/>
                    </a:moveTo>
                    <a:lnTo>
                      <a:pt x="0" y="60"/>
                    </a:lnTo>
                    <a:lnTo>
                      <a:pt x="60" y="58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82"/>
              <p:cNvSpPr>
                <a:spLocks noChangeShapeType="1"/>
              </p:cNvSpPr>
              <p:nvPr/>
            </p:nvSpPr>
            <p:spPr bwMode="auto">
              <a:xfrm>
                <a:off x="4944" y="1437"/>
                <a:ext cx="58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" name="Group 83"/>
            <p:cNvGrpSpPr>
              <a:grpSpLocks/>
            </p:cNvGrpSpPr>
            <p:nvPr/>
          </p:nvGrpSpPr>
          <p:grpSpPr bwMode="auto">
            <a:xfrm>
              <a:off x="5089525" y="5726113"/>
              <a:ext cx="106363" cy="111125"/>
              <a:chOff x="4941" y="1726"/>
              <a:chExt cx="65" cy="61"/>
            </a:xfrm>
          </p:grpSpPr>
          <p:sp>
            <p:nvSpPr>
              <p:cNvPr id="107" name="Freeform 84"/>
              <p:cNvSpPr>
                <a:spLocks/>
              </p:cNvSpPr>
              <p:nvPr/>
            </p:nvSpPr>
            <p:spPr bwMode="auto">
              <a:xfrm>
                <a:off x="4944" y="1726"/>
                <a:ext cx="62" cy="6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60"/>
                  </a:cxn>
                  <a:cxn ang="0">
                    <a:pos x="61" y="58"/>
                  </a:cxn>
                  <a:cxn ang="0">
                    <a:pos x="26" y="0"/>
                  </a:cxn>
                </a:cxnLst>
                <a:rect l="0" t="0" r="r" b="b"/>
                <a:pathLst>
                  <a:path w="62" h="61">
                    <a:moveTo>
                      <a:pt x="26" y="0"/>
                    </a:moveTo>
                    <a:lnTo>
                      <a:pt x="0" y="60"/>
                    </a:lnTo>
                    <a:lnTo>
                      <a:pt x="61" y="58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85"/>
              <p:cNvSpPr>
                <a:spLocks noChangeShapeType="1"/>
              </p:cNvSpPr>
              <p:nvPr/>
            </p:nvSpPr>
            <p:spPr bwMode="auto">
              <a:xfrm>
                <a:off x="4941" y="1726"/>
                <a:ext cx="58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5057775" y="5462588"/>
              <a:ext cx="0" cy="1555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7"/>
            <p:cNvSpPr>
              <a:spLocks noChangeShapeType="1"/>
            </p:cNvSpPr>
            <p:nvPr/>
          </p:nvSpPr>
          <p:spPr bwMode="auto">
            <a:xfrm>
              <a:off x="5148263" y="5316538"/>
              <a:ext cx="0" cy="1238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8"/>
            <p:cNvSpPr>
              <a:spLocks noChangeShapeType="1"/>
            </p:cNvSpPr>
            <p:nvPr/>
          </p:nvSpPr>
          <p:spPr bwMode="auto">
            <a:xfrm flipH="1">
              <a:off x="5057775" y="5434013"/>
              <a:ext cx="9048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89"/>
            <p:cNvSpPr>
              <a:spLocks noChangeArrowheads="1"/>
            </p:cNvSpPr>
            <p:nvPr/>
          </p:nvSpPr>
          <p:spPr bwMode="auto">
            <a:xfrm>
              <a:off x="5030788" y="4938713"/>
              <a:ext cx="61912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>
              <a:off x="5067300" y="4978400"/>
              <a:ext cx="0" cy="128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1"/>
            <p:cNvSpPr>
              <a:spLocks noChangeShapeType="1"/>
            </p:cNvSpPr>
            <p:nvPr/>
          </p:nvSpPr>
          <p:spPr bwMode="auto">
            <a:xfrm>
              <a:off x="5067300" y="5106988"/>
              <a:ext cx="6508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>
              <a:off x="5143500" y="5103813"/>
              <a:ext cx="0" cy="968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 flipV="1">
              <a:off x="5140325" y="5613400"/>
              <a:ext cx="0" cy="1127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4"/>
            <p:cNvSpPr>
              <a:spLocks noChangeShapeType="1"/>
            </p:cNvSpPr>
            <p:nvPr/>
          </p:nvSpPr>
          <p:spPr bwMode="auto">
            <a:xfrm flipH="1">
              <a:off x="5048250" y="5618163"/>
              <a:ext cx="9207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5"/>
            <p:cNvSpPr>
              <a:spLocks noChangeShapeType="1"/>
            </p:cNvSpPr>
            <p:nvPr/>
          </p:nvSpPr>
          <p:spPr bwMode="auto">
            <a:xfrm>
              <a:off x="5143500" y="5835650"/>
              <a:ext cx="0" cy="1254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 flipV="1">
              <a:off x="5083175" y="5961063"/>
              <a:ext cx="0" cy="1857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7"/>
            <p:cNvSpPr>
              <a:spLocks noChangeShapeType="1"/>
            </p:cNvSpPr>
            <p:nvPr/>
          </p:nvSpPr>
          <p:spPr bwMode="auto">
            <a:xfrm flipH="1">
              <a:off x="5080000" y="5965825"/>
              <a:ext cx="635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98"/>
            <p:cNvSpPr>
              <a:spLocks noChangeArrowheads="1"/>
            </p:cNvSpPr>
            <p:nvPr/>
          </p:nvSpPr>
          <p:spPr bwMode="auto">
            <a:xfrm>
              <a:off x="5246688" y="5511800"/>
              <a:ext cx="57150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9"/>
            <p:cNvSpPr>
              <a:spLocks noChangeShapeType="1"/>
            </p:cNvSpPr>
            <p:nvPr/>
          </p:nvSpPr>
          <p:spPr bwMode="auto">
            <a:xfrm>
              <a:off x="5057775" y="5529263"/>
              <a:ext cx="176213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01"/>
            <p:cNvSpPr>
              <a:spLocks noChangeArrowheads="1"/>
            </p:cNvSpPr>
            <p:nvPr/>
          </p:nvSpPr>
          <p:spPr bwMode="auto">
            <a:xfrm>
              <a:off x="3619500" y="6169025"/>
              <a:ext cx="635000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>
                  <a:effectLst/>
                </a:rPr>
                <a:t>Fuse</a:t>
              </a:r>
            </a:p>
          </p:txBody>
        </p:sp>
        <p:sp>
          <p:nvSpPr>
            <p:cNvPr id="98" name="Oval 102"/>
            <p:cNvSpPr>
              <a:spLocks noChangeArrowheads="1"/>
            </p:cNvSpPr>
            <p:nvPr/>
          </p:nvSpPr>
          <p:spPr bwMode="auto">
            <a:xfrm>
              <a:off x="1493838" y="5487988"/>
              <a:ext cx="58737" cy="5873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103"/>
            <p:cNvSpPr>
              <a:spLocks noChangeArrowheads="1"/>
            </p:cNvSpPr>
            <p:nvPr/>
          </p:nvSpPr>
          <p:spPr bwMode="auto">
            <a:xfrm>
              <a:off x="1487488" y="6142038"/>
              <a:ext cx="58737" cy="5873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104"/>
            <p:cNvSpPr>
              <a:spLocks noChangeArrowheads="1"/>
            </p:cNvSpPr>
            <p:nvPr/>
          </p:nvSpPr>
          <p:spPr bwMode="auto">
            <a:xfrm>
              <a:off x="3309938" y="6492875"/>
              <a:ext cx="58737" cy="571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05"/>
            <p:cNvSpPr>
              <a:spLocks noChangeArrowheads="1"/>
            </p:cNvSpPr>
            <p:nvPr/>
          </p:nvSpPr>
          <p:spPr bwMode="auto">
            <a:xfrm>
              <a:off x="3309938" y="4552950"/>
              <a:ext cx="58737" cy="571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06"/>
            <p:cNvSpPr>
              <a:spLocks noChangeArrowheads="1"/>
            </p:cNvSpPr>
            <p:nvPr/>
          </p:nvSpPr>
          <p:spPr bwMode="auto">
            <a:xfrm>
              <a:off x="5030788" y="4924425"/>
              <a:ext cx="60325" cy="587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07"/>
            <p:cNvSpPr>
              <a:spLocks noChangeArrowheads="1"/>
            </p:cNvSpPr>
            <p:nvPr/>
          </p:nvSpPr>
          <p:spPr bwMode="auto">
            <a:xfrm>
              <a:off x="5248275" y="5495925"/>
              <a:ext cx="58738" cy="571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08"/>
            <p:cNvSpPr>
              <a:spLocks noChangeArrowheads="1"/>
            </p:cNvSpPr>
            <p:nvPr/>
          </p:nvSpPr>
          <p:spPr bwMode="auto">
            <a:xfrm>
              <a:off x="5054600" y="6130925"/>
              <a:ext cx="58738" cy="587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09"/>
            <p:cNvSpPr>
              <a:spLocks noChangeArrowheads="1"/>
            </p:cNvSpPr>
            <p:nvPr/>
          </p:nvSpPr>
          <p:spPr bwMode="auto">
            <a:xfrm>
              <a:off x="3016250" y="4548188"/>
              <a:ext cx="58738" cy="5873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10"/>
            <p:cNvSpPr>
              <a:spLocks noChangeArrowheads="1"/>
            </p:cNvSpPr>
            <p:nvPr/>
          </p:nvSpPr>
          <p:spPr bwMode="auto">
            <a:xfrm>
              <a:off x="2190750" y="4548188"/>
              <a:ext cx="58738" cy="5873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80147" y="6116320"/>
            <a:ext cx="21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Simplified VFD Circuit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6080" y="1920240"/>
            <a:ext cx="5313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Soft Charge Sequence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Current flows through the resistor which limits inrush to the capacitors.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undervoltage</a:t>
            </a:r>
            <a:r>
              <a:rPr lang="en-US" dirty="0"/>
              <a:t> level is reached and the contactor closes. This bypasses flow through the contactor instead of the resistor.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2256582" y="2746811"/>
            <a:ext cx="1773915" cy="109222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432560"/>
          </a:xfrm>
        </p:spPr>
        <p:txBody>
          <a:bodyPr>
            <a:normAutofit/>
          </a:bodyPr>
          <a:lstStyle/>
          <a:p>
            <a:r>
              <a:rPr lang="en-US" dirty="0"/>
              <a:t>DC Bus 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Some VFDs have a DC bus fuse which is used to protect the power components when then output shorts or fails.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46159" y="2275840"/>
            <a:ext cx="5822561" cy="3731259"/>
            <a:chOff x="369888" y="4032250"/>
            <a:chExt cx="4937125" cy="2578100"/>
          </a:xfrm>
        </p:grpSpPr>
        <p:grpSp>
          <p:nvGrpSpPr>
            <p:cNvPr id="24" name="Group 16"/>
            <p:cNvGrpSpPr>
              <a:grpSpLocks/>
            </p:cNvGrpSpPr>
            <p:nvPr/>
          </p:nvGrpSpPr>
          <p:grpSpPr bwMode="auto">
            <a:xfrm>
              <a:off x="1174750" y="4972050"/>
              <a:ext cx="695325" cy="1168400"/>
              <a:chOff x="2549" y="1308"/>
              <a:chExt cx="425" cy="647"/>
            </a:xfrm>
          </p:grpSpPr>
          <p:sp>
            <p:nvSpPr>
              <p:cNvPr id="125" name="Rectangle 17"/>
              <p:cNvSpPr>
                <a:spLocks noChangeArrowheads="1"/>
              </p:cNvSpPr>
              <p:nvPr/>
            </p:nvSpPr>
            <p:spPr bwMode="auto">
              <a:xfrm>
                <a:off x="2549" y="1308"/>
                <a:ext cx="425" cy="64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6" name="Group 18"/>
              <p:cNvGrpSpPr>
                <a:grpSpLocks/>
              </p:cNvGrpSpPr>
              <p:nvPr/>
            </p:nvGrpSpPr>
            <p:grpSpPr bwMode="auto">
              <a:xfrm>
                <a:off x="2666" y="1419"/>
                <a:ext cx="211" cy="105"/>
                <a:chOff x="2666" y="1419"/>
                <a:chExt cx="211" cy="105"/>
              </a:xfrm>
            </p:grpSpPr>
            <p:sp>
              <p:nvSpPr>
                <p:cNvPr id="130" name="Freeform 19"/>
                <p:cNvSpPr>
                  <a:spLocks/>
                </p:cNvSpPr>
                <p:nvPr/>
              </p:nvSpPr>
              <p:spPr bwMode="auto">
                <a:xfrm>
                  <a:off x="2666" y="1419"/>
                  <a:ext cx="211" cy="105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0" y="104"/>
                    </a:cxn>
                    <a:cxn ang="0">
                      <a:pos x="210" y="104"/>
                    </a:cxn>
                    <a:cxn ang="0">
                      <a:pos x="103" y="0"/>
                    </a:cxn>
                  </a:cxnLst>
                  <a:rect l="0" t="0" r="r" b="b"/>
                  <a:pathLst>
                    <a:path w="211" h="105">
                      <a:moveTo>
                        <a:pt x="103" y="0"/>
                      </a:moveTo>
                      <a:lnTo>
                        <a:pt x="0" y="104"/>
                      </a:lnTo>
                      <a:lnTo>
                        <a:pt x="210" y="104"/>
                      </a:lnTo>
                      <a:lnTo>
                        <a:pt x="103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20"/>
                <p:cNvSpPr>
                  <a:spLocks noChangeShapeType="1"/>
                </p:cNvSpPr>
                <p:nvPr/>
              </p:nvSpPr>
              <p:spPr bwMode="auto">
                <a:xfrm>
                  <a:off x="2669" y="1419"/>
                  <a:ext cx="200" cy="0"/>
                </a:xfrm>
                <a:prstGeom prst="line">
                  <a:avLst/>
                </a:prstGeom>
                <a:noFill/>
                <a:ln w="508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21"/>
              <p:cNvGrpSpPr>
                <a:grpSpLocks/>
              </p:cNvGrpSpPr>
              <p:nvPr/>
            </p:nvGrpSpPr>
            <p:grpSpPr bwMode="auto">
              <a:xfrm>
                <a:off x="2663" y="1717"/>
                <a:ext cx="209" cy="105"/>
                <a:chOff x="2663" y="1717"/>
                <a:chExt cx="209" cy="105"/>
              </a:xfrm>
            </p:grpSpPr>
            <p:sp>
              <p:nvSpPr>
                <p:cNvPr id="128" name="Freeform 22"/>
                <p:cNvSpPr>
                  <a:spLocks/>
                </p:cNvSpPr>
                <p:nvPr/>
              </p:nvSpPr>
              <p:spPr bwMode="auto">
                <a:xfrm>
                  <a:off x="2663" y="1717"/>
                  <a:ext cx="209" cy="105"/>
                </a:xfrm>
                <a:custGeom>
                  <a:avLst/>
                  <a:gdLst/>
                  <a:ahLst/>
                  <a:cxnLst>
                    <a:cxn ang="0">
                      <a:pos x="102" y="0"/>
                    </a:cxn>
                    <a:cxn ang="0">
                      <a:pos x="0" y="104"/>
                    </a:cxn>
                    <a:cxn ang="0">
                      <a:pos x="208" y="104"/>
                    </a:cxn>
                    <a:cxn ang="0">
                      <a:pos x="102" y="0"/>
                    </a:cxn>
                  </a:cxnLst>
                  <a:rect l="0" t="0" r="r" b="b"/>
                  <a:pathLst>
                    <a:path w="209" h="105">
                      <a:moveTo>
                        <a:pt x="102" y="0"/>
                      </a:moveTo>
                      <a:lnTo>
                        <a:pt x="0" y="104"/>
                      </a:lnTo>
                      <a:lnTo>
                        <a:pt x="208" y="104"/>
                      </a:lnTo>
                      <a:lnTo>
                        <a:pt x="102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23"/>
                <p:cNvSpPr>
                  <a:spLocks noChangeShapeType="1"/>
                </p:cNvSpPr>
                <p:nvPr/>
              </p:nvSpPr>
              <p:spPr bwMode="auto">
                <a:xfrm>
                  <a:off x="2666" y="1717"/>
                  <a:ext cx="199" cy="0"/>
                </a:xfrm>
                <a:prstGeom prst="line">
                  <a:avLst/>
                </a:prstGeom>
                <a:noFill/>
                <a:ln w="50800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1535113" y="4968875"/>
              <a:ext cx="0" cy="2032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>
              <a:off x="1524000" y="5899150"/>
              <a:ext cx="0" cy="2492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6"/>
            <p:cNvSpPr>
              <a:spLocks noChangeShapeType="1"/>
            </p:cNvSpPr>
            <p:nvPr/>
          </p:nvSpPr>
          <p:spPr bwMode="auto">
            <a:xfrm flipV="1">
              <a:off x="1530350" y="5359400"/>
              <a:ext cx="0" cy="3460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1503363" y="4906963"/>
              <a:ext cx="58737" cy="571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369888" y="5522913"/>
              <a:ext cx="11303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9"/>
            <p:cNvSpPr>
              <a:spLocks noChangeShapeType="1"/>
            </p:cNvSpPr>
            <p:nvPr/>
          </p:nvSpPr>
          <p:spPr bwMode="auto">
            <a:xfrm>
              <a:off x="1536700" y="4581525"/>
              <a:ext cx="0" cy="3270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>
              <a:off x="1517650" y="6203950"/>
              <a:ext cx="0" cy="3286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>
              <a:off x="2779713" y="4581525"/>
              <a:ext cx="22733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>
              <a:off x="1509713" y="6529388"/>
              <a:ext cx="358457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 flipH="1">
              <a:off x="3341688" y="4568825"/>
              <a:ext cx="1587" cy="8636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auto">
            <a:xfrm>
              <a:off x="3321050" y="4567238"/>
              <a:ext cx="36513" cy="2381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>
              <a:off x="3343275" y="5522913"/>
              <a:ext cx="0" cy="10096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6"/>
            <p:cNvSpPr>
              <a:spLocks noChangeShapeType="1"/>
            </p:cNvSpPr>
            <p:nvPr/>
          </p:nvSpPr>
          <p:spPr bwMode="auto">
            <a:xfrm>
              <a:off x="3213100" y="5430838"/>
              <a:ext cx="271463" cy="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Arc 37"/>
            <p:cNvSpPr>
              <a:spLocks/>
            </p:cNvSpPr>
            <p:nvPr/>
          </p:nvSpPr>
          <p:spPr bwMode="auto">
            <a:xfrm>
              <a:off x="3341688" y="5499100"/>
              <a:ext cx="134937" cy="138113"/>
            </a:xfrm>
            <a:custGeom>
              <a:avLst/>
              <a:gdLst>
                <a:gd name="G0" fmla="+- 260 0 0"/>
                <a:gd name="G1" fmla="+- 21600 0 0"/>
                <a:gd name="G2" fmla="+- 21600 0 0"/>
                <a:gd name="T0" fmla="*/ 0 w 21858"/>
                <a:gd name="T1" fmla="*/ 2 h 21600"/>
                <a:gd name="T2" fmla="*/ 21858 w 21858"/>
                <a:gd name="T3" fmla="*/ 21312 h 21600"/>
                <a:gd name="T4" fmla="*/ 260 w 2185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58" h="21600" fill="none" extrusionOk="0">
                  <a:moveTo>
                    <a:pt x="-1" y="1"/>
                  </a:moveTo>
                  <a:cubicBezTo>
                    <a:pt x="86" y="0"/>
                    <a:pt x="173" y="-1"/>
                    <a:pt x="260" y="0"/>
                  </a:cubicBezTo>
                  <a:cubicBezTo>
                    <a:pt x="12077" y="0"/>
                    <a:pt x="21700" y="9496"/>
                    <a:pt x="21858" y="21311"/>
                  </a:cubicBezTo>
                </a:path>
                <a:path w="21858" h="21600" stroke="0" extrusionOk="0">
                  <a:moveTo>
                    <a:pt x="-1" y="1"/>
                  </a:moveTo>
                  <a:cubicBezTo>
                    <a:pt x="86" y="0"/>
                    <a:pt x="173" y="-1"/>
                    <a:pt x="260" y="0"/>
                  </a:cubicBezTo>
                  <a:cubicBezTo>
                    <a:pt x="12077" y="0"/>
                    <a:pt x="21700" y="9496"/>
                    <a:pt x="21858" y="21311"/>
                  </a:cubicBezTo>
                  <a:lnTo>
                    <a:pt x="26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rc 38"/>
            <p:cNvSpPr>
              <a:spLocks/>
            </p:cNvSpPr>
            <p:nvPr/>
          </p:nvSpPr>
          <p:spPr bwMode="auto">
            <a:xfrm>
              <a:off x="3219450" y="5500688"/>
              <a:ext cx="122238" cy="136525"/>
            </a:xfrm>
            <a:custGeom>
              <a:avLst/>
              <a:gdLst>
                <a:gd name="G0" fmla="+- 21598 0 0"/>
                <a:gd name="G1" fmla="+- 21598 0 0"/>
                <a:gd name="G2" fmla="+- 21600 0 0"/>
                <a:gd name="T0" fmla="*/ 0 w 21598"/>
                <a:gd name="T1" fmla="*/ 21312 h 21598"/>
                <a:gd name="T2" fmla="*/ 21308 w 21598"/>
                <a:gd name="T3" fmla="*/ 0 h 21598"/>
                <a:gd name="T4" fmla="*/ 21598 w 21598"/>
                <a:gd name="T5" fmla="*/ 21598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21598" fill="none" extrusionOk="0">
                  <a:moveTo>
                    <a:pt x="-1" y="21311"/>
                  </a:moveTo>
                  <a:cubicBezTo>
                    <a:pt x="154" y="9608"/>
                    <a:pt x="9604" y="157"/>
                    <a:pt x="21307" y="-1"/>
                  </a:cubicBezTo>
                </a:path>
                <a:path w="21598" h="21598" stroke="0" extrusionOk="0">
                  <a:moveTo>
                    <a:pt x="-1" y="21311"/>
                  </a:moveTo>
                  <a:cubicBezTo>
                    <a:pt x="154" y="9608"/>
                    <a:pt x="9604" y="157"/>
                    <a:pt x="21307" y="-1"/>
                  </a:cubicBezTo>
                  <a:lnTo>
                    <a:pt x="21598" y="21598"/>
                  </a:ln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>
              <a:off x="3321050" y="6513513"/>
              <a:ext cx="36513" cy="2698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40"/>
            <p:cNvSpPr>
              <a:spLocks noChangeArrowheads="1"/>
            </p:cNvSpPr>
            <p:nvPr/>
          </p:nvSpPr>
          <p:spPr bwMode="auto">
            <a:xfrm>
              <a:off x="3103563" y="5175249"/>
              <a:ext cx="468312" cy="5302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>
              <a:no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i="0" dirty="0">
                  <a:effectLst/>
                </a:rPr>
                <a:t>+</a:t>
              </a:r>
            </a:p>
          </p:txBody>
        </p:sp>
        <p:sp>
          <p:nvSpPr>
            <p:cNvPr id="58" name="Rectangle 41"/>
            <p:cNvSpPr>
              <a:spLocks noChangeArrowheads="1"/>
            </p:cNvSpPr>
            <p:nvPr/>
          </p:nvSpPr>
          <p:spPr bwMode="auto">
            <a:xfrm>
              <a:off x="392113" y="5527675"/>
              <a:ext cx="949325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b="0">
                  <a:effectLst/>
                </a:rPr>
                <a:t>3 phase input </a:t>
              </a:r>
            </a:p>
          </p:txBody>
        </p:sp>
        <p:sp>
          <p:nvSpPr>
            <p:cNvPr id="59" name="Rectangle 42"/>
            <p:cNvSpPr>
              <a:spLocks noChangeArrowheads="1"/>
            </p:cNvSpPr>
            <p:nvPr/>
          </p:nvSpPr>
          <p:spPr bwMode="auto">
            <a:xfrm>
              <a:off x="517525" y="4926013"/>
              <a:ext cx="100171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>
                  <a:effectLst/>
                </a:rPr>
                <a:t>Input Diode</a:t>
              </a:r>
            </a:p>
          </p:txBody>
        </p: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>
              <a:off x="2362200" y="5638800"/>
              <a:ext cx="1587500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dirty="0">
                  <a:effectLst/>
                </a:rPr>
                <a:t>DC Bus Capacitors</a:t>
              </a:r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5060950" y="4573588"/>
              <a:ext cx="0" cy="3635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 flipV="1">
              <a:off x="5089525" y="6176963"/>
              <a:ext cx="0" cy="34131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47"/>
            <p:cNvSpPr>
              <a:spLocks noChangeArrowheads="1"/>
            </p:cNvSpPr>
            <p:nvPr/>
          </p:nvSpPr>
          <p:spPr bwMode="auto">
            <a:xfrm>
              <a:off x="3657600" y="4775200"/>
              <a:ext cx="135096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dirty="0">
                  <a:effectLst/>
                </a:rPr>
                <a:t>Output Transistors</a:t>
              </a:r>
            </a:p>
          </p:txBody>
        </p:sp>
        <p:sp>
          <p:nvSpPr>
            <p:cNvPr id="64" name="Line 49"/>
            <p:cNvSpPr>
              <a:spLocks noChangeShapeType="1"/>
            </p:cNvSpPr>
            <p:nvPr/>
          </p:nvSpPr>
          <p:spPr bwMode="auto">
            <a:xfrm>
              <a:off x="1530350" y="4579938"/>
              <a:ext cx="95885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" name="Group 50"/>
            <p:cNvGrpSpPr>
              <a:grpSpLocks/>
            </p:cNvGrpSpPr>
            <p:nvPr/>
          </p:nvGrpSpPr>
          <p:grpSpPr bwMode="auto">
            <a:xfrm>
              <a:off x="2459038" y="4479925"/>
              <a:ext cx="341312" cy="209550"/>
              <a:chOff x="3334" y="1036"/>
              <a:chExt cx="208" cy="116"/>
            </a:xfrm>
          </p:grpSpPr>
          <p:sp>
            <p:nvSpPr>
              <p:cNvPr id="121" name="Line 51"/>
              <p:cNvSpPr>
                <a:spLocks noChangeShapeType="1"/>
              </p:cNvSpPr>
              <p:nvPr/>
            </p:nvSpPr>
            <p:spPr bwMode="auto">
              <a:xfrm>
                <a:off x="3412" y="1036"/>
                <a:ext cx="0" cy="11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52"/>
              <p:cNvSpPr>
                <a:spLocks noChangeShapeType="1"/>
              </p:cNvSpPr>
              <p:nvPr/>
            </p:nvSpPr>
            <p:spPr bwMode="auto">
              <a:xfrm>
                <a:off x="3473" y="1036"/>
                <a:ext cx="0" cy="11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53"/>
              <p:cNvSpPr>
                <a:spLocks noChangeShapeType="1"/>
              </p:cNvSpPr>
              <p:nvPr/>
            </p:nvSpPr>
            <p:spPr bwMode="auto">
              <a:xfrm flipH="1">
                <a:off x="3334" y="1091"/>
                <a:ext cx="78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54"/>
              <p:cNvSpPr>
                <a:spLocks noChangeShapeType="1"/>
              </p:cNvSpPr>
              <p:nvPr/>
            </p:nvSpPr>
            <p:spPr bwMode="auto">
              <a:xfrm>
                <a:off x="3473" y="1091"/>
                <a:ext cx="69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Rectangle 55"/>
            <p:cNvSpPr>
              <a:spLocks noChangeArrowheads="1"/>
            </p:cNvSpPr>
            <p:nvPr/>
          </p:nvSpPr>
          <p:spPr bwMode="auto">
            <a:xfrm>
              <a:off x="2454275" y="4838700"/>
              <a:ext cx="357188" cy="1190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56"/>
            <p:cNvSpPr>
              <a:spLocks noChangeShapeType="1"/>
            </p:cNvSpPr>
            <p:nvPr/>
          </p:nvSpPr>
          <p:spPr bwMode="auto">
            <a:xfrm>
              <a:off x="2224088" y="4579938"/>
              <a:ext cx="0" cy="3175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3049588" y="4581525"/>
              <a:ext cx="1587" cy="30956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>
              <a:off x="2220913" y="4897438"/>
              <a:ext cx="22701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59"/>
            <p:cNvSpPr>
              <a:spLocks noChangeShapeType="1"/>
            </p:cNvSpPr>
            <p:nvPr/>
          </p:nvSpPr>
          <p:spPr bwMode="auto">
            <a:xfrm>
              <a:off x="2816225" y="4895850"/>
              <a:ext cx="23018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60"/>
            <p:cNvSpPr>
              <a:spLocks noChangeArrowheads="1"/>
            </p:cNvSpPr>
            <p:nvPr/>
          </p:nvSpPr>
          <p:spPr bwMode="auto">
            <a:xfrm>
              <a:off x="3027363" y="4567238"/>
              <a:ext cx="34925" cy="2381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61"/>
            <p:cNvSpPr>
              <a:spLocks noChangeArrowheads="1"/>
            </p:cNvSpPr>
            <p:nvPr/>
          </p:nvSpPr>
          <p:spPr bwMode="auto">
            <a:xfrm>
              <a:off x="2203450" y="4567238"/>
              <a:ext cx="34925" cy="2381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62"/>
            <p:cNvSpPr>
              <a:spLocks noChangeArrowheads="1"/>
            </p:cNvSpPr>
            <p:nvPr/>
          </p:nvSpPr>
          <p:spPr bwMode="auto">
            <a:xfrm>
              <a:off x="1905000" y="4953000"/>
              <a:ext cx="1666875" cy="2744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200" dirty="0">
                  <a:effectLst/>
                </a:rPr>
                <a:t>Soft Charge Resistor</a:t>
              </a:r>
            </a:p>
          </p:txBody>
        </p:sp>
        <p:sp>
          <p:nvSpPr>
            <p:cNvPr id="74" name="Rectangle 63"/>
            <p:cNvSpPr>
              <a:spLocks noChangeArrowheads="1"/>
            </p:cNvSpPr>
            <p:nvPr/>
          </p:nvSpPr>
          <p:spPr bwMode="auto">
            <a:xfrm>
              <a:off x="798513" y="4032250"/>
              <a:ext cx="1646237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 dirty="0">
                  <a:effectLst/>
                </a:rPr>
                <a:t>Soft Charge Contactor</a:t>
              </a:r>
            </a:p>
          </p:txBody>
        </p:sp>
        <p:sp>
          <p:nvSpPr>
            <p:cNvPr id="75" name="Line 64"/>
            <p:cNvSpPr>
              <a:spLocks noChangeShapeType="1"/>
            </p:cNvSpPr>
            <p:nvPr/>
          </p:nvSpPr>
          <p:spPr bwMode="auto">
            <a:xfrm>
              <a:off x="1808163" y="4214770"/>
              <a:ext cx="665162" cy="28579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65"/>
            <p:cNvSpPr>
              <a:spLocks noChangeArrowheads="1"/>
            </p:cNvSpPr>
            <p:nvPr/>
          </p:nvSpPr>
          <p:spPr bwMode="auto">
            <a:xfrm>
              <a:off x="3681413" y="6448425"/>
              <a:ext cx="468312" cy="1619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6"/>
            <p:cNvSpPr>
              <a:spLocks noChangeShapeType="1"/>
            </p:cNvSpPr>
            <p:nvPr/>
          </p:nvSpPr>
          <p:spPr bwMode="auto">
            <a:xfrm flipV="1">
              <a:off x="3683000" y="6448425"/>
              <a:ext cx="463550" cy="15875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67"/>
            <p:cNvSpPr>
              <a:spLocks noChangeArrowheads="1"/>
            </p:cNvSpPr>
            <p:nvPr/>
          </p:nvSpPr>
          <p:spPr bwMode="auto">
            <a:xfrm>
              <a:off x="4546600" y="4983163"/>
              <a:ext cx="685800" cy="11636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68"/>
            <p:cNvGrpSpPr>
              <a:grpSpLocks/>
            </p:cNvGrpSpPr>
            <p:nvPr/>
          </p:nvGrpSpPr>
          <p:grpSpPr bwMode="auto">
            <a:xfrm>
              <a:off x="4645025" y="5094288"/>
              <a:ext cx="423863" cy="369887"/>
              <a:chOff x="4670" y="1376"/>
              <a:chExt cx="259" cy="205"/>
            </a:xfrm>
          </p:grpSpPr>
          <p:sp>
            <p:nvSpPr>
              <p:cNvPr id="116" name="Freeform 69"/>
              <p:cNvSpPr>
                <a:spLocks/>
              </p:cNvSpPr>
              <p:nvPr/>
            </p:nvSpPr>
            <p:spPr bwMode="auto">
              <a:xfrm>
                <a:off x="4762" y="1386"/>
                <a:ext cx="148" cy="176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0" y="94"/>
                  </a:cxn>
                  <a:cxn ang="0">
                    <a:pos x="147" y="175"/>
                  </a:cxn>
                </a:cxnLst>
                <a:rect l="0" t="0" r="r" b="b"/>
                <a:pathLst>
                  <a:path w="148" h="176">
                    <a:moveTo>
                      <a:pt x="147" y="0"/>
                    </a:moveTo>
                    <a:lnTo>
                      <a:pt x="0" y="94"/>
                    </a:lnTo>
                    <a:lnTo>
                      <a:pt x="147" y="175"/>
                    </a:lnTo>
                  </a:path>
                </a:pathLst>
              </a:custGeom>
              <a:noFill/>
              <a:ln w="508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70"/>
              <p:cNvSpPr>
                <a:spLocks/>
              </p:cNvSpPr>
              <p:nvPr/>
            </p:nvSpPr>
            <p:spPr bwMode="auto">
              <a:xfrm>
                <a:off x="4840" y="1526"/>
                <a:ext cx="89" cy="55"/>
              </a:xfrm>
              <a:custGeom>
                <a:avLst/>
                <a:gdLst/>
                <a:ahLst/>
                <a:cxnLst>
                  <a:cxn ang="0">
                    <a:pos x="88" y="54"/>
                  </a:cxn>
                  <a:cxn ang="0">
                    <a:pos x="52" y="0"/>
                  </a:cxn>
                  <a:cxn ang="0">
                    <a:pos x="0" y="23"/>
                  </a:cxn>
                  <a:cxn ang="0">
                    <a:pos x="88" y="54"/>
                  </a:cxn>
                </a:cxnLst>
                <a:rect l="0" t="0" r="r" b="b"/>
                <a:pathLst>
                  <a:path w="89" h="55">
                    <a:moveTo>
                      <a:pt x="88" y="54"/>
                    </a:moveTo>
                    <a:lnTo>
                      <a:pt x="52" y="0"/>
                    </a:lnTo>
                    <a:lnTo>
                      <a:pt x="0" y="23"/>
                    </a:lnTo>
                    <a:lnTo>
                      <a:pt x="88" y="54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71"/>
              <p:cNvSpPr>
                <a:spLocks noChangeShapeType="1"/>
              </p:cNvSpPr>
              <p:nvPr/>
            </p:nvSpPr>
            <p:spPr bwMode="auto">
              <a:xfrm>
                <a:off x="4758" y="1376"/>
                <a:ext cx="0" cy="203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72"/>
              <p:cNvSpPr>
                <a:spLocks noChangeShapeType="1"/>
              </p:cNvSpPr>
              <p:nvPr/>
            </p:nvSpPr>
            <p:spPr bwMode="auto">
              <a:xfrm>
                <a:off x="4720" y="1412"/>
                <a:ext cx="0" cy="121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73"/>
              <p:cNvSpPr>
                <a:spLocks noChangeShapeType="1"/>
              </p:cNvSpPr>
              <p:nvPr/>
            </p:nvSpPr>
            <p:spPr bwMode="auto">
              <a:xfrm flipH="1">
                <a:off x="4670" y="1473"/>
                <a:ext cx="45" cy="0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0" name="Group 74"/>
            <p:cNvGrpSpPr>
              <a:grpSpLocks/>
            </p:cNvGrpSpPr>
            <p:nvPr/>
          </p:nvGrpSpPr>
          <p:grpSpPr bwMode="auto">
            <a:xfrm>
              <a:off x="4652963" y="5592763"/>
              <a:ext cx="423862" cy="368300"/>
              <a:chOff x="4675" y="1652"/>
              <a:chExt cx="259" cy="204"/>
            </a:xfrm>
          </p:grpSpPr>
          <p:sp>
            <p:nvSpPr>
              <p:cNvPr id="111" name="Freeform 75"/>
              <p:cNvSpPr>
                <a:spLocks/>
              </p:cNvSpPr>
              <p:nvPr/>
            </p:nvSpPr>
            <p:spPr bwMode="auto">
              <a:xfrm>
                <a:off x="4767" y="1663"/>
                <a:ext cx="148" cy="175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0" y="93"/>
                  </a:cxn>
                  <a:cxn ang="0">
                    <a:pos x="147" y="174"/>
                  </a:cxn>
                </a:cxnLst>
                <a:rect l="0" t="0" r="r" b="b"/>
                <a:pathLst>
                  <a:path w="148" h="175">
                    <a:moveTo>
                      <a:pt x="147" y="0"/>
                    </a:moveTo>
                    <a:lnTo>
                      <a:pt x="0" y="93"/>
                    </a:lnTo>
                    <a:lnTo>
                      <a:pt x="147" y="174"/>
                    </a:lnTo>
                  </a:path>
                </a:pathLst>
              </a:custGeom>
              <a:noFill/>
              <a:ln w="508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6"/>
              <p:cNvSpPr>
                <a:spLocks/>
              </p:cNvSpPr>
              <p:nvPr/>
            </p:nvSpPr>
            <p:spPr bwMode="auto">
              <a:xfrm>
                <a:off x="4845" y="1802"/>
                <a:ext cx="89" cy="54"/>
              </a:xfrm>
              <a:custGeom>
                <a:avLst/>
                <a:gdLst/>
                <a:ahLst/>
                <a:cxnLst>
                  <a:cxn ang="0">
                    <a:pos x="88" y="53"/>
                  </a:cxn>
                  <a:cxn ang="0">
                    <a:pos x="52" y="0"/>
                  </a:cxn>
                  <a:cxn ang="0">
                    <a:pos x="0" y="23"/>
                  </a:cxn>
                  <a:cxn ang="0">
                    <a:pos x="88" y="53"/>
                  </a:cxn>
                </a:cxnLst>
                <a:rect l="0" t="0" r="r" b="b"/>
                <a:pathLst>
                  <a:path w="89" h="54">
                    <a:moveTo>
                      <a:pt x="88" y="53"/>
                    </a:moveTo>
                    <a:lnTo>
                      <a:pt x="52" y="0"/>
                    </a:lnTo>
                    <a:lnTo>
                      <a:pt x="0" y="23"/>
                    </a:lnTo>
                    <a:lnTo>
                      <a:pt x="88" y="53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77"/>
              <p:cNvSpPr>
                <a:spLocks noChangeShapeType="1"/>
              </p:cNvSpPr>
              <p:nvPr/>
            </p:nvSpPr>
            <p:spPr bwMode="auto">
              <a:xfrm>
                <a:off x="4763" y="1652"/>
                <a:ext cx="0" cy="203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78"/>
              <p:cNvSpPr>
                <a:spLocks noChangeShapeType="1"/>
              </p:cNvSpPr>
              <p:nvPr/>
            </p:nvSpPr>
            <p:spPr bwMode="auto">
              <a:xfrm>
                <a:off x="4725" y="1688"/>
                <a:ext cx="0" cy="121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79"/>
              <p:cNvSpPr>
                <a:spLocks noChangeShapeType="1"/>
              </p:cNvSpPr>
              <p:nvPr/>
            </p:nvSpPr>
            <p:spPr bwMode="auto">
              <a:xfrm flipH="1">
                <a:off x="4675" y="1748"/>
                <a:ext cx="45" cy="0"/>
              </a:xfrm>
              <a:prstGeom prst="line">
                <a:avLst/>
              </a:prstGeom>
              <a:noFill/>
              <a:ln w="508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5094288" y="5205413"/>
              <a:ext cx="104775" cy="109537"/>
              <a:chOff x="4944" y="1437"/>
              <a:chExt cx="64" cy="61"/>
            </a:xfrm>
          </p:grpSpPr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4947" y="1437"/>
                <a:ext cx="61" cy="6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60"/>
                  </a:cxn>
                  <a:cxn ang="0">
                    <a:pos x="60" y="58"/>
                  </a:cxn>
                  <a:cxn ang="0">
                    <a:pos x="25" y="0"/>
                  </a:cxn>
                </a:cxnLst>
                <a:rect l="0" t="0" r="r" b="b"/>
                <a:pathLst>
                  <a:path w="61" h="61">
                    <a:moveTo>
                      <a:pt x="25" y="0"/>
                    </a:moveTo>
                    <a:lnTo>
                      <a:pt x="0" y="60"/>
                    </a:lnTo>
                    <a:lnTo>
                      <a:pt x="60" y="58"/>
                    </a:lnTo>
                    <a:lnTo>
                      <a:pt x="25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82"/>
              <p:cNvSpPr>
                <a:spLocks noChangeShapeType="1"/>
              </p:cNvSpPr>
              <p:nvPr/>
            </p:nvSpPr>
            <p:spPr bwMode="auto">
              <a:xfrm>
                <a:off x="4944" y="1437"/>
                <a:ext cx="58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" name="Group 83"/>
            <p:cNvGrpSpPr>
              <a:grpSpLocks/>
            </p:cNvGrpSpPr>
            <p:nvPr/>
          </p:nvGrpSpPr>
          <p:grpSpPr bwMode="auto">
            <a:xfrm>
              <a:off x="5089525" y="5726113"/>
              <a:ext cx="106363" cy="111125"/>
              <a:chOff x="4941" y="1726"/>
              <a:chExt cx="65" cy="61"/>
            </a:xfrm>
          </p:grpSpPr>
          <p:sp>
            <p:nvSpPr>
              <p:cNvPr id="107" name="Freeform 84"/>
              <p:cNvSpPr>
                <a:spLocks/>
              </p:cNvSpPr>
              <p:nvPr/>
            </p:nvSpPr>
            <p:spPr bwMode="auto">
              <a:xfrm>
                <a:off x="4944" y="1726"/>
                <a:ext cx="62" cy="61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60"/>
                  </a:cxn>
                  <a:cxn ang="0">
                    <a:pos x="61" y="58"/>
                  </a:cxn>
                  <a:cxn ang="0">
                    <a:pos x="26" y="0"/>
                  </a:cxn>
                </a:cxnLst>
                <a:rect l="0" t="0" r="r" b="b"/>
                <a:pathLst>
                  <a:path w="62" h="61">
                    <a:moveTo>
                      <a:pt x="26" y="0"/>
                    </a:moveTo>
                    <a:lnTo>
                      <a:pt x="0" y="60"/>
                    </a:lnTo>
                    <a:lnTo>
                      <a:pt x="61" y="58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85"/>
              <p:cNvSpPr>
                <a:spLocks noChangeShapeType="1"/>
              </p:cNvSpPr>
              <p:nvPr/>
            </p:nvSpPr>
            <p:spPr bwMode="auto">
              <a:xfrm>
                <a:off x="4941" y="1726"/>
                <a:ext cx="58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5057775" y="5462588"/>
              <a:ext cx="0" cy="1555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7"/>
            <p:cNvSpPr>
              <a:spLocks noChangeShapeType="1"/>
            </p:cNvSpPr>
            <p:nvPr/>
          </p:nvSpPr>
          <p:spPr bwMode="auto">
            <a:xfrm>
              <a:off x="5148263" y="5316538"/>
              <a:ext cx="0" cy="1238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8"/>
            <p:cNvSpPr>
              <a:spLocks noChangeShapeType="1"/>
            </p:cNvSpPr>
            <p:nvPr/>
          </p:nvSpPr>
          <p:spPr bwMode="auto">
            <a:xfrm flipH="1">
              <a:off x="5057775" y="5434013"/>
              <a:ext cx="9048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89"/>
            <p:cNvSpPr>
              <a:spLocks noChangeArrowheads="1"/>
            </p:cNvSpPr>
            <p:nvPr/>
          </p:nvSpPr>
          <p:spPr bwMode="auto">
            <a:xfrm>
              <a:off x="5030788" y="4938713"/>
              <a:ext cx="61912" cy="365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>
              <a:off x="5067300" y="4978400"/>
              <a:ext cx="0" cy="128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1"/>
            <p:cNvSpPr>
              <a:spLocks noChangeShapeType="1"/>
            </p:cNvSpPr>
            <p:nvPr/>
          </p:nvSpPr>
          <p:spPr bwMode="auto">
            <a:xfrm>
              <a:off x="5067300" y="5106988"/>
              <a:ext cx="6508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>
              <a:off x="5143500" y="5103813"/>
              <a:ext cx="0" cy="968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 flipV="1">
              <a:off x="5140325" y="5613400"/>
              <a:ext cx="0" cy="1127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4"/>
            <p:cNvSpPr>
              <a:spLocks noChangeShapeType="1"/>
            </p:cNvSpPr>
            <p:nvPr/>
          </p:nvSpPr>
          <p:spPr bwMode="auto">
            <a:xfrm flipH="1">
              <a:off x="5048250" y="5618163"/>
              <a:ext cx="92075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5"/>
            <p:cNvSpPr>
              <a:spLocks noChangeShapeType="1"/>
            </p:cNvSpPr>
            <p:nvPr/>
          </p:nvSpPr>
          <p:spPr bwMode="auto">
            <a:xfrm>
              <a:off x="5143500" y="5835650"/>
              <a:ext cx="0" cy="1254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 flipV="1">
              <a:off x="5083175" y="5961063"/>
              <a:ext cx="0" cy="18573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7"/>
            <p:cNvSpPr>
              <a:spLocks noChangeShapeType="1"/>
            </p:cNvSpPr>
            <p:nvPr/>
          </p:nvSpPr>
          <p:spPr bwMode="auto">
            <a:xfrm flipH="1">
              <a:off x="5080000" y="5965825"/>
              <a:ext cx="6350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98"/>
            <p:cNvSpPr>
              <a:spLocks noChangeArrowheads="1"/>
            </p:cNvSpPr>
            <p:nvPr/>
          </p:nvSpPr>
          <p:spPr bwMode="auto">
            <a:xfrm>
              <a:off x="5246688" y="5511800"/>
              <a:ext cx="57150" cy="3651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9"/>
            <p:cNvSpPr>
              <a:spLocks noChangeShapeType="1"/>
            </p:cNvSpPr>
            <p:nvPr/>
          </p:nvSpPr>
          <p:spPr bwMode="auto">
            <a:xfrm>
              <a:off x="5057775" y="5529263"/>
              <a:ext cx="176213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01"/>
            <p:cNvSpPr>
              <a:spLocks noChangeArrowheads="1"/>
            </p:cNvSpPr>
            <p:nvPr/>
          </p:nvSpPr>
          <p:spPr bwMode="auto">
            <a:xfrm>
              <a:off x="3619500" y="6169025"/>
              <a:ext cx="635000" cy="305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400">
                  <a:effectLst/>
                </a:rPr>
                <a:t>Fuse</a:t>
              </a:r>
            </a:p>
          </p:txBody>
        </p:sp>
        <p:sp>
          <p:nvSpPr>
            <p:cNvPr id="98" name="Oval 102"/>
            <p:cNvSpPr>
              <a:spLocks noChangeArrowheads="1"/>
            </p:cNvSpPr>
            <p:nvPr/>
          </p:nvSpPr>
          <p:spPr bwMode="auto">
            <a:xfrm>
              <a:off x="1493838" y="5487988"/>
              <a:ext cx="58737" cy="5873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103"/>
            <p:cNvSpPr>
              <a:spLocks noChangeArrowheads="1"/>
            </p:cNvSpPr>
            <p:nvPr/>
          </p:nvSpPr>
          <p:spPr bwMode="auto">
            <a:xfrm>
              <a:off x="1487488" y="6142038"/>
              <a:ext cx="58737" cy="5873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104"/>
            <p:cNvSpPr>
              <a:spLocks noChangeArrowheads="1"/>
            </p:cNvSpPr>
            <p:nvPr/>
          </p:nvSpPr>
          <p:spPr bwMode="auto">
            <a:xfrm>
              <a:off x="3309938" y="6492875"/>
              <a:ext cx="58737" cy="571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05"/>
            <p:cNvSpPr>
              <a:spLocks noChangeArrowheads="1"/>
            </p:cNvSpPr>
            <p:nvPr/>
          </p:nvSpPr>
          <p:spPr bwMode="auto">
            <a:xfrm>
              <a:off x="3309938" y="4552950"/>
              <a:ext cx="58737" cy="571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06"/>
            <p:cNvSpPr>
              <a:spLocks noChangeArrowheads="1"/>
            </p:cNvSpPr>
            <p:nvPr/>
          </p:nvSpPr>
          <p:spPr bwMode="auto">
            <a:xfrm>
              <a:off x="5030788" y="4924425"/>
              <a:ext cx="60325" cy="587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07"/>
            <p:cNvSpPr>
              <a:spLocks noChangeArrowheads="1"/>
            </p:cNvSpPr>
            <p:nvPr/>
          </p:nvSpPr>
          <p:spPr bwMode="auto">
            <a:xfrm>
              <a:off x="5248275" y="5495925"/>
              <a:ext cx="58738" cy="5715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08"/>
            <p:cNvSpPr>
              <a:spLocks noChangeArrowheads="1"/>
            </p:cNvSpPr>
            <p:nvPr/>
          </p:nvSpPr>
          <p:spPr bwMode="auto">
            <a:xfrm>
              <a:off x="5054600" y="6130925"/>
              <a:ext cx="58738" cy="5873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09"/>
            <p:cNvSpPr>
              <a:spLocks noChangeArrowheads="1"/>
            </p:cNvSpPr>
            <p:nvPr/>
          </p:nvSpPr>
          <p:spPr bwMode="auto">
            <a:xfrm>
              <a:off x="3016250" y="4548188"/>
              <a:ext cx="58738" cy="5873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10"/>
            <p:cNvSpPr>
              <a:spLocks noChangeArrowheads="1"/>
            </p:cNvSpPr>
            <p:nvPr/>
          </p:nvSpPr>
          <p:spPr bwMode="auto">
            <a:xfrm>
              <a:off x="2190750" y="4548188"/>
              <a:ext cx="58738" cy="58737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80147" y="6116320"/>
            <a:ext cx="217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Simplified VFD Circuit</a:t>
            </a:r>
          </a:p>
        </p:txBody>
      </p:sp>
      <p:sp>
        <p:nvSpPr>
          <p:cNvPr id="132" name="Rounded Rectangle 131"/>
          <p:cNvSpPr/>
          <p:nvPr/>
        </p:nvSpPr>
        <p:spPr>
          <a:xfrm flipH="1" flipV="1">
            <a:off x="4030496" y="5313232"/>
            <a:ext cx="1089623" cy="80308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Image result for ferraz f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1973267"/>
            <a:ext cx="34956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13" y="6394054"/>
            <a:ext cx="2041887" cy="4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3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Principles    										       VFD Basics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1" y="436880"/>
            <a:ext cx="6736079" cy="1899920"/>
          </a:xfrm>
        </p:spPr>
        <p:txBody>
          <a:bodyPr>
            <a:normAutofit/>
          </a:bodyPr>
          <a:lstStyle/>
          <a:p>
            <a:r>
              <a:rPr lang="en-US" dirty="0"/>
              <a:t>Inverter Section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The inverter section consists of rapid firing insulated gate bipolar transistors (IGBTs).  The IGBTs are utilized as switches to switch the voltage ON and OFF to the connected motor.</a:t>
            </a:r>
          </a:p>
        </p:txBody>
      </p:sp>
      <p:pic>
        <p:nvPicPr>
          <p:cNvPr id="133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598360"/>
            <a:ext cx="7215981" cy="3547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4" name="Rounded Rectangle 133"/>
          <p:cNvSpPr/>
          <p:nvPr/>
        </p:nvSpPr>
        <p:spPr>
          <a:xfrm>
            <a:off x="4419600" y="2509520"/>
            <a:ext cx="2448560" cy="385064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Image result for igb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739457"/>
            <a:ext cx="42291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94" y="6222647"/>
            <a:ext cx="2889045" cy="5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9068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 Training" id="{495EAD7A-92A4-4505-BFE1-223D935BD281}" vid="{B10509CC-A96E-49CE-BD34-D8B38572E5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 Training</Template>
  <TotalTime>23077</TotalTime>
  <Words>1474</Words>
  <Application>Microsoft Office PowerPoint</Application>
  <PresentationFormat>Widescreen</PresentationFormat>
  <Paragraphs>285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MS PGothic</vt:lpstr>
      <vt:lpstr>Arial</vt:lpstr>
      <vt:lpstr>Arial Black</vt:lpstr>
      <vt:lpstr>Calibri</vt:lpstr>
      <vt:lpstr>Calibri Light</vt:lpstr>
      <vt:lpstr>Plantagenet Cherokee</vt:lpstr>
      <vt:lpstr>Symbol</vt:lpstr>
      <vt:lpstr>Times New Roman</vt:lpstr>
      <vt:lpstr>Metropolitan</vt:lpstr>
      <vt:lpstr>Worksheet</vt:lpstr>
      <vt:lpstr>PowerPoint Presentation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Principles                     VFD Basics</vt:lpstr>
      <vt:lpstr>General Topics                VFD Basics</vt:lpstr>
      <vt:lpstr>MCCB Current Rating and Selection              VFD Basics</vt:lpstr>
      <vt:lpstr>Single Phase Input                VFD Basics</vt:lpstr>
      <vt:lpstr>Motor Overload Protection               VFD Basics</vt:lpstr>
      <vt:lpstr>Operating Multiple Motors                    VFD Basics</vt:lpstr>
      <vt:lpstr>Excessive Switching                     VFD Basics</vt:lpstr>
      <vt:lpstr>Input/Output Contactors                    VFD Basics</vt:lpstr>
      <vt:lpstr>High Altitude Derate                     VFD Basics</vt:lpstr>
      <vt:lpstr>Input Reactors                     VFD Basics</vt:lpstr>
      <vt:lpstr>Output Reactors                     VFD Basics</vt:lpstr>
      <vt:lpstr>DC Reactors                      VFD Basics</vt:lpstr>
      <vt:lpstr>NEMA Ratings                     VFD Basics</vt:lpstr>
      <vt:lpstr>Closing               VFD Basics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Baase</dc:creator>
  <cp:lastModifiedBy>Will Rahenkamp</cp:lastModifiedBy>
  <cp:revision>634</cp:revision>
  <dcterms:created xsi:type="dcterms:W3CDTF">2016-01-05T16:32:39Z</dcterms:created>
  <dcterms:modified xsi:type="dcterms:W3CDTF">2020-04-28T12:47:38Z</dcterms:modified>
</cp:coreProperties>
</file>